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61" r:id="rId3"/>
    <p:sldId id="262" r:id="rId4"/>
    <p:sldId id="257" r:id="rId5"/>
    <p:sldId id="263" r:id="rId6"/>
    <p:sldId id="300" r:id="rId7"/>
    <p:sldId id="301" r:id="rId8"/>
    <p:sldId id="302" r:id="rId9"/>
    <p:sldId id="337" r:id="rId10"/>
    <p:sldId id="338" r:id="rId11"/>
    <p:sldId id="342" r:id="rId12"/>
    <p:sldId id="343" r:id="rId13"/>
    <p:sldId id="331" r:id="rId14"/>
    <p:sldId id="339" r:id="rId15"/>
    <p:sldId id="258" r:id="rId16"/>
    <p:sldId id="34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4"/>
    <p:restoredTop sz="94694"/>
  </p:normalViewPr>
  <p:slideViewPr>
    <p:cSldViewPr snapToGrid="0">
      <p:cViewPr varScale="1">
        <p:scale>
          <a:sx n="121" d="100"/>
          <a:sy n="121" d="100"/>
        </p:scale>
        <p:origin x="7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jpeg>
</file>

<file path=ppt/media/image3.pn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55A3BF-6AFE-AA40-BE17-477029FB41FF}" type="datetimeFigureOut">
              <a:rPr lang="en-US" smtClean="0"/>
              <a:t>7/31/25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D1EBE5-BD09-9541-90E6-5393E6726B64}" type="slidenum">
              <a:rPr lang="en-US" smtClean="0"/>
              <a:t>‹#›</a:t>
            </a:fld>
            <a:endParaRPr lang="en-US"/>
          </a:p>
        </p:txBody>
      </p:sp>
    </p:spTree>
    <p:extLst>
      <p:ext uri="{BB962C8B-B14F-4D97-AF65-F5344CB8AC3E}">
        <p14:creationId xmlns:p14="http://schemas.microsoft.com/office/powerpoint/2010/main" val="1028854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Viruses, bacteria, fungi, oomycetes, established, emerging; characterization (phenotype prediction: host range, antibiotic/fungicide resistance …)</a:t>
            </a:r>
          </a:p>
        </p:txBody>
      </p:sp>
      <p:sp>
        <p:nvSpPr>
          <p:cNvPr id="4" name="Slide Number Placeholder 3"/>
          <p:cNvSpPr>
            <a:spLocks noGrp="1"/>
          </p:cNvSpPr>
          <p:nvPr>
            <p:ph type="sldNum" sz="quarter" idx="5"/>
          </p:nvPr>
        </p:nvSpPr>
        <p:spPr/>
        <p:txBody>
          <a:bodyPr/>
          <a:lstStyle/>
          <a:p>
            <a:fld id="{BAFA1E33-C302-0C4C-9665-4F27F4C4C32F}" type="slidenum">
              <a:rPr lang="en-US" smtClean="0"/>
              <a:t>2</a:t>
            </a:fld>
            <a:endParaRPr lang="en-US"/>
          </a:p>
        </p:txBody>
      </p:sp>
    </p:spTree>
    <p:extLst>
      <p:ext uri="{BB962C8B-B14F-4D97-AF65-F5344CB8AC3E}">
        <p14:creationId xmlns:p14="http://schemas.microsoft.com/office/powerpoint/2010/main" val="4274427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AB5B-BA72-5A3C-9B20-EBC6C7F52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C39B86-232B-C936-D843-EC4D2AF9CB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7B7B77-F417-A2F4-C6CF-051D9466BCAC}"/>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6513239B-0ABB-9205-AC83-F66D996564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6FDCBB-C1B8-3724-BF6A-8B5D42513C8C}"/>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1763480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94E03-1BB0-77C6-81E4-4BD1F1A24C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2CC513-737C-99E2-EF72-3DCECBE82B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DFC851-2126-3748-113F-2A89B9CE6B8B}"/>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BF376B97-D677-D4AE-9480-1ED104EA9B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AACBD9-4BD1-23F9-15F9-0E6AB89C98B4}"/>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960183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DEA895-6484-4F0B-C977-18C20D2DC4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D694E6-D42E-14AC-0899-B134B187F1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7C3166-54FB-352E-9DF6-563A38404AC6}"/>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D566C728-FBD1-BC4C-2AAA-6FC1318D0E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0D537A-60A5-0352-8512-64EC2905192F}"/>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651361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58341-60CE-1E14-3F5D-F1F34E6242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EB3064-0787-B6E0-808C-B46E16A24C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0885D2-ED15-8C98-2939-547D9CC70340}"/>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15224F57-9066-6086-9780-F9D3499DB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B92B5D-03BF-75B3-2065-13EC82A7BA3E}"/>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735140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FC3DE-D468-B2C9-5015-B98A3DBB60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26B1C7-D896-65A6-C54B-3D46429B84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47C5A0-3CBB-C43E-7849-722DAA9C3B04}"/>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68C4D5D9-862B-90BA-13DA-2B3C2B3FD9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566EFC-C7BA-90C9-B321-15EAED2D09C1}"/>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1062390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CF505-0D97-FC21-591D-A808D0C5BF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4A2CB6-1C6F-26DD-3BAB-365E452D51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26E163-84DB-22FE-EE6C-4C6F88B331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ACC94A-7B70-F83E-4044-3F65A4057CFD}"/>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6" name="Footer Placeholder 5">
            <a:extLst>
              <a:ext uri="{FF2B5EF4-FFF2-40B4-BE49-F238E27FC236}">
                <a16:creationId xmlns:a16="http://schemas.microsoft.com/office/drawing/2014/main" id="{C8904BDC-A719-44FB-FDBE-B87FBD8E69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9F2AA5-4CFE-7C90-FAA0-20501D5EAF34}"/>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816661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5B5FB-1955-A870-FF6D-4117C748F4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7A0203-FF20-1421-CFFC-A04E1C4E2D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52C4CB-8E96-4493-A3ED-36CF05B4F3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7D73DE-E205-4D28-21F0-0E27C69958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3468FC-DE92-5B90-5132-AF6D14FD17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79FD3C-5FE5-5854-E87E-11AE7089AFAE}"/>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8" name="Footer Placeholder 7">
            <a:extLst>
              <a:ext uri="{FF2B5EF4-FFF2-40B4-BE49-F238E27FC236}">
                <a16:creationId xmlns:a16="http://schemas.microsoft.com/office/drawing/2014/main" id="{53BA0497-0C09-82B1-7231-C0205520BD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34A6D2-C3DE-DB04-9FA2-6C4D60C728BB}"/>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3136423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5F0A2-CBE4-B0A4-0924-A4048386A4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2EACBD-FAD0-44A1-C121-ECA024DF9C74}"/>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4" name="Footer Placeholder 3">
            <a:extLst>
              <a:ext uri="{FF2B5EF4-FFF2-40B4-BE49-F238E27FC236}">
                <a16:creationId xmlns:a16="http://schemas.microsoft.com/office/drawing/2014/main" id="{CCC2275B-1898-9854-F7E9-CBDE9CEBF4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506063-6E2A-4703-8A62-188086EC3745}"/>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1944431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3EA1DA-C04A-1152-8EFC-37332043F475}"/>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3" name="Footer Placeholder 2">
            <a:extLst>
              <a:ext uri="{FF2B5EF4-FFF2-40B4-BE49-F238E27FC236}">
                <a16:creationId xmlns:a16="http://schemas.microsoft.com/office/drawing/2014/main" id="{D1FAA553-3202-64C7-CA1B-9EFC560E4B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D0EC66-65F6-D824-3518-65D7ECC59B5A}"/>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4092639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C5C4C-0D89-9F22-04D8-3F3561EDA1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405F7C-7824-0E07-3C59-85EC8DBA3A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0CE957-0837-2275-19B3-94BCF9D7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B4E212-C6DE-36A6-B2AB-19E81D17E783}"/>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6" name="Footer Placeholder 5">
            <a:extLst>
              <a:ext uri="{FF2B5EF4-FFF2-40B4-BE49-F238E27FC236}">
                <a16:creationId xmlns:a16="http://schemas.microsoft.com/office/drawing/2014/main" id="{02F86EBC-0A62-82C2-9AE6-0511C78FEA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0E6844-410A-22F6-327B-BA8817CA8833}"/>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3369211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AF9-DBEF-08CA-5035-043BED613D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931719-C4C7-DDE1-3BD4-799D3F2CFA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6655BE-BDE2-FD0A-6E05-6FF5ECF4ED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FFE44D-DA6D-7834-6BEC-53E004210384}"/>
              </a:ext>
            </a:extLst>
          </p:cNvPr>
          <p:cNvSpPr>
            <a:spLocks noGrp="1"/>
          </p:cNvSpPr>
          <p:nvPr>
            <p:ph type="dt" sz="half" idx="10"/>
          </p:nvPr>
        </p:nvSpPr>
        <p:spPr/>
        <p:txBody>
          <a:bodyPr/>
          <a:lstStyle/>
          <a:p>
            <a:fld id="{23D3F0F9-B5DA-6C4E-A2C4-EC55B8EF9D0A}" type="datetimeFigureOut">
              <a:rPr lang="en-US" smtClean="0"/>
              <a:t>7/31/25</a:t>
            </a:fld>
            <a:endParaRPr lang="en-US"/>
          </a:p>
        </p:txBody>
      </p:sp>
      <p:sp>
        <p:nvSpPr>
          <p:cNvPr id="6" name="Footer Placeholder 5">
            <a:extLst>
              <a:ext uri="{FF2B5EF4-FFF2-40B4-BE49-F238E27FC236}">
                <a16:creationId xmlns:a16="http://schemas.microsoft.com/office/drawing/2014/main" id="{48E187CF-45ED-0361-2B64-726D37C48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CD49F2-9D3C-DA9A-2BC2-AF6AD8C29E15}"/>
              </a:ext>
            </a:extLst>
          </p:cNvPr>
          <p:cNvSpPr>
            <a:spLocks noGrp="1"/>
          </p:cNvSpPr>
          <p:nvPr>
            <p:ph type="sldNum" sz="quarter" idx="12"/>
          </p:nvPr>
        </p:nvSpPr>
        <p:spPr/>
        <p:txBody>
          <a:bodyPr/>
          <a:lstStyle/>
          <a:p>
            <a:fld id="{6EEC3871-B54B-E047-BA92-1CDDE9214707}" type="slidenum">
              <a:rPr lang="en-US" smtClean="0"/>
              <a:t>‹#›</a:t>
            </a:fld>
            <a:endParaRPr lang="en-US"/>
          </a:p>
        </p:txBody>
      </p:sp>
    </p:spTree>
    <p:extLst>
      <p:ext uri="{BB962C8B-B14F-4D97-AF65-F5344CB8AC3E}">
        <p14:creationId xmlns:p14="http://schemas.microsoft.com/office/powerpoint/2010/main" val="1644072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A2031C-BB79-1D13-60D1-FFBCB2FC78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EA275D-906C-7C6B-D9A9-FB9760FDB0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E0B787-FF11-4848-2E30-560C818639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3D3F0F9-B5DA-6C4E-A2C4-EC55B8EF9D0A}" type="datetimeFigureOut">
              <a:rPr lang="en-US" smtClean="0"/>
              <a:t>7/31/25</a:t>
            </a:fld>
            <a:endParaRPr lang="en-US"/>
          </a:p>
        </p:txBody>
      </p:sp>
      <p:sp>
        <p:nvSpPr>
          <p:cNvPr id="5" name="Footer Placeholder 4">
            <a:extLst>
              <a:ext uri="{FF2B5EF4-FFF2-40B4-BE49-F238E27FC236}">
                <a16:creationId xmlns:a16="http://schemas.microsoft.com/office/drawing/2014/main" id="{7169DCC1-E6C3-9DBA-9C32-EB2B4EAB4B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63D5E71-788A-1B88-2A01-4ECFD9E95B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EEC3871-B54B-E047-BA92-1CDDE9214707}" type="slidenum">
              <a:rPr lang="en-US" smtClean="0"/>
              <a:t>‹#›</a:t>
            </a:fld>
            <a:endParaRPr lang="en-US"/>
          </a:p>
        </p:txBody>
      </p:sp>
    </p:spTree>
    <p:extLst>
      <p:ext uri="{BB962C8B-B14F-4D97-AF65-F5344CB8AC3E}">
        <p14:creationId xmlns:p14="http://schemas.microsoft.com/office/powerpoint/2010/main" val="4158528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black and white logo&#10;&#10;AI-generated content may be incorrect.">
            <a:extLst>
              <a:ext uri="{FF2B5EF4-FFF2-40B4-BE49-F238E27FC236}">
                <a16:creationId xmlns:a16="http://schemas.microsoft.com/office/drawing/2014/main" id="{51264535-1496-A3CB-9EB4-C15780916126}"/>
              </a:ext>
            </a:extLst>
          </p:cNvPr>
          <p:cNvPicPr>
            <a:picLocks noChangeAspect="1"/>
          </p:cNvPicPr>
          <p:nvPr/>
        </p:nvPicPr>
        <p:blipFill>
          <a:blip r:embed="rId2"/>
          <a:stretch>
            <a:fillRect/>
          </a:stretch>
        </p:blipFill>
        <p:spPr>
          <a:xfrm>
            <a:off x="1003647" y="1681636"/>
            <a:ext cx="9299319" cy="2022599"/>
          </a:xfrm>
          <a:prstGeom prst="rect">
            <a:avLst/>
          </a:prstGeom>
        </p:spPr>
      </p:pic>
      <p:sp>
        <p:nvSpPr>
          <p:cNvPr id="6" name="TextBox 5">
            <a:extLst>
              <a:ext uri="{FF2B5EF4-FFF2-40B4-BE49-F238E27FC236}">
                <a16:creationId xmlns:a16="http://schemas.microsoft.com/office/drawing/2014/main" id="{EE39B116-0F82-C237-95C8-CEF86EA033BC}"/>
              </a:ext>
            </a:extLst>
          </p:cNvPr>
          <p:cNvSpPr txBox="1"/>
          <p:nvPr/>
        </p:nvSpPr>
        <p:spPr>
          <a:xfrm>
            <a:off x="1577359" y="3915397"/>
            <a:ext cx="9930924" cy="492443"/>
          </a:xfrm>
          <a:prstGeom prst="rect">
            <a:avLst/>
          </a:prstGeom>
          <a:noFill/>
        </p:spPr>
        <p:txBody>
          <a:bodyPr wrap="none" rtlCol="0">
            <a:spAutoFit/>
          </a:bodyPr>
          <a:lstStyle/>
          <a:p>
            <a:r>
              <a:rPr lang="en-US" sz="2600" dirty="0"/>
              <a:t>… a web server for precise genome-based </a:t>
            </a:r>
            <a:r>
              <a:rPr lang="en-US" sz="2600" b="1" dirty="0"/>
              <a:t>prokaryotic</a:t>
            </a:r>
            <a:r>
              <a:rPr lang="en-US" sz="2600" dirty="0"/>
              <a:t> identification</a:t>
            </a:r>
          </a:p>
        </p:txBody>
      </p:sp>
      <p:sp>
        <p:nvSpPr>
          <p:cNvPr id="7" name="TextBox 6">
            <a:extLst>
              <a:ext uri="{FF2B5EF4-FFF2-40B4-BE49-F238E27FC236}">
                <a16:creationId xmlns:a16="http://schemas.microsoft.com/office/drawing/2014/main" id="{4FF8629E-F1D2-B583-771E-383C73EE614A}"/>
              </a:ext>
            </a:extLst>
          </p:cNvPr>
          <p:cNvSpPr txBox="1"/>
          <p:nvPr/>
        </p:nvSpPr>
        <p:spPr>
          <a:xfrm>
            <a:off x="1760023" y="4619002"/>
            <a:ext cx="8132354" cy="400110"/>
          </a:xfrm>
          <a:prstGeom prst="rect">
            <a:avLst/>
          </a:prstGeom>
          <a:noFill/>
        </p:spPr>
        <p:txBody>
          <a:bodyPr wrap="none" rtlCol="0">
            <a:spAutoFit/>
          </a:bodyPr>
          <a:lstStyle/>
          <a:p>
            <a:r>
              <a:rPr lang="en-US" sz="2000" dirty="0"/>
              <a:t>… a </a:t>
            </a:r>
            <a:r>
              <a:rPr lang="en-US" sz="2000" b="1" dirty="0"/>
              <a:t>fungal</a:t>
            </a:r>
            <a:r>
              <a:rPr lang="en-US" sz="2000" dirty="0"/>
              <a:t> version to come soon, and a plant </a:t>
            </a:r>
            <a:r>
              <a:rPr lang="en-US" sz="2000" b="1" dirty="0"/>
              <a:t>virus</a:t>
            </a:r>
            <a:r>
              <a:rPr lang="en-US" sz="2000" dirty="0"/>
              <a:t> version to come later</a:t>
            </a:r>
          </a:p>
        </p:txBody>
      </p:sp>
      <p:sp>
        <p:nvSpPr>
          <p:cNvPr id="8" name="TextBox 7">
            <a:extLst>
              <a:ext uri="{FF2B5EF4-FFF2-40B4-BE49-F238E27FC236}">
                <a16:creationId xmlns:a16="http://schemas.microsoft.com/office/drawing/2014/main" id="{B49601E7-D0A4-39A4-CD7D-D2BA2E36D462}"/>
              </a:ext>
            </a:extLst>
          </p:cNvPr>
          <p:cNvSpPr txBox="1"/>
          <p:nvPr/>
        </p:nvSpPr>
        <p:spPr>
          <a:xfrm>
            <a:off x="1882160" y="5230274"/>
            <a:ext cx="10060318" cy="400110"/>
          </a:xfrm>
          <a:prstGeom prst="rect">
            <a:avLst/>
          </a:prstGeom>
          <a:noFill/>
        </p:spPr>
        <p:txBody>
          <a:bodyPr wrap="none" rtlCol="0">
            <a:spAutoFit/>
          </a:bodyPr>
          <a:lstStyle/>
          <a:p>
            <a:r>
              <a:rPr lang="en-US" sz="2000" dirty="0"/>
              <a:t>… metagenomic sequences cannot be used unless the pathogen is highly abundant, but …</a:t>
            </a:r>
          </a:p>
        </p:txBody>
      </p:sp>
    </p:spTree>
    <p:extLst>
      <p:ext uri="{BB962C8B-B14F-4D97-AF65-F5344CB8AC3E}">
        <p14:creationId xmlns:p14="http://schemas.microsoft.com/office/powerpoint/2010/main" val="742633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FC9A9-C035-444D-C8FC-53916819C5A7}"/>
              </a:ext>
            </a:extLst>
          </p:cNvPr>
          <p:cNvSpPr>
            <a:spLocks noGrp="1"/>
          </p:cNvSpPr>
          <p:nvPr>
            <p:ph type="title"/>
          </p:nvPr>
        </p:nvSpPr>
        <p:spPr>
          <a:xfrm>
            <a:off x="838200" y="257560"/>
            <a:ext cx="10515600" cy="927790"/>
          </a:xfrm>
        </p:spPr>
        <p:txBody>
          <a:bodyPr>
            <a:normAutofit fontScale="90000"/>
          </a:bodyPr>
          <a:lstStyle/>
          <a:p>
            <a:pPr algn="ctr"/>
            <a:r>
              <a:rPr lang="en-US" b="1" dirty="0"/>
              <a:t>Taxonomic Rank-Independent Taxonomy</a:t>
            </a:r>
            <a:br>
              <a:rPr lang="en-US" b="1" dirty="0"/>
            </a:br>
            <a:r>
              <a:rPr lang="en-US" dirty="0"/>
              <a:t>(simplified example)</a:t>
            </a:r>
          </a:p>
        </p:txBody>
      </p:sp>
      <p:sp>
        <p:nvSpPr>
          <p:cNvPr id="8" name="TextBox 7">
            <a:extLst>
              <a:ext uri="{FF2B5EF4-FFF2-40B4-BE49-F238E27FC236}">
                <a16:creationId xmlns:a16="http://schemas.microsoft.com/office/drawing/2014/main" id="{529CDE3D-0E13-0901-36F6-1047B2E44D63}"/>
              </a:ext>
            </a:extLst>
          </p:cNvPr>
          <p:cNvSpPr txBox="1"/>
          <p:nvPr/>
        </p:nvSpPr>
        <p:spPr>
          <a:xfrm>
            <a:off x="9613623" y="5612191"/>
            <a:ext cx="1997406" cy="369332"/>
          </a:xfrm>
          <a:prstGeom prst="rect">
            <a:avLst/>
          </a:prstGeom>
          <a:noFill/>
        </p:spPr>
        <p:txBody>
          <a:bodyPr wrap="none" rtlCol="0">
            <a:spAutoFit/>
          </a:bodyPr>
          <a:lstStyle/>
          <a:p>
            <a:r>
              <a:rPr lang="en-US" dirty="0" err="1"/>
              <a:t>Vinatzer</a:t>
            </a:r>
            <a:r>
              <a:rPr lang="en-US" dirty="0"/>
              <a:t> et al 2017</a:t>
            </a:r>
          </a:p>
        </p:txBody>
      </p:sp>
      <p:sp>
        <p:nvSpPr>
          <p:cNvPr id="9" name="TextBox 8">
            <a:extLst>
              <a:ext uri="{FF2B5EF4-FFF2-40B4-BE49-F238E27FC236}">
                <a16:creationId xmlns:a16="http://schemas.microsoft.com/office/drawing/2014/main" id="{E6A86247-1B44-80AE-1EB6-EB8FFA08F6C3}"/>
              </a:ext>
            </a:extLst>
          </p:cNvPr>
          <p:cNvSpPr txBox="1"/>
          <p:nvPr/>
        </p:nvSpPr>
        <p:spPr>
          <a:xfrm>
            <a:off x="720866" y="5629364"/>
            <a:ext cx="1374159" cy="369332"/>
          </a:xfrm>
          <a:prstGeom prst="rect">
            <a:avLst/>
          </a:prstGeom>
          <a:noFill/>
        </p:spPr>
        <p:txBody>
          <a:bodyPr wrap="none" rtlCol="0">
            <a:spAutoFit/>
          </a:bodyPr>
          <a:lstStyle/>
          <a:p>
            <a:r>
              <a:rPr lang="en-US" dirty="0"/>
              <a:t>* </a:t>
            </a:r>
            <a:r>
              <a:rPr lang="en-US"/>
              <a:t>Type strain</a:t>
            </a:r>
          </a:p>
        </p:txBody>
      </p:sp>
      <p:pic>
        <p:nvPicPr>
          <p:cNvPr id="10" name="Picture 9">
            <a:extLst>
              <a:ext uri="{FF2B5EF4-FFF2-40B4-BE49-F238E27FC236}">
                <a16:creationId xmlns:a16="http://schemas.microsoft.com/office/drawing/2014/main" id="{D599BC21-F13A-4B11-060F-353A020DAFF4}"/>
              </a:ext>
            </a:extLst>
          </p:cNvPr>
          <p:cNvPicPr>
            <a:picLocks noChangeAspect="1"/>
          </p:cNvPicPr>
          <p:nvPr/>
        </p:nvPicPr>
        <p:blipFill rotWithShape="1">
          <a:blip r:embed="rId2">
            <a:extLst>
              <a:ext uri="{28A0092B-C50C-407E-A947-70E740481C1C}">
                <a14:useLocalDpi xmlns:a14="http://schemas.microsoft.com/office/drawing/2010/main" val="0"/>
              </a:ext>
            </a:extLst>
          </a:blip>
          <a:srcRect l="1600" t="30968" r="2103" b="44533"/>
          <a:stretch/>
        </p:blipFill>
        <p:spPr>
          <a:xfrm>
            <a:off x="720866" y="1610136"/>
            <a:ext cx="10983469" cy="3946601"/>
          </a:xfrm>
          <a:prstGeom prst="rect">
            <a:avLst/>
          </a:prstGeom>
        </p:spPr>
      </p:pic>
      <p:sp>
        <p:nvSpPr>
          <p:cNvPr id="11" name="Content Placeholder 2">
            <a:extLst>
              <a:ext uri="{FF2B5EF4-FFF2-40B4-BE49-F238E27FC236}">
                <a16:creationId xmlns:a16="http://schemas.microsoft.com/office/drawing/2014/main" id="{2FB6D3BF-37C2-2DD7-1B88-2A6361FF9E23}"/>
              </a:ext>
            </a:extLst>
          </p:cNvPr>
          <p:cNvSpPr txBox="1">
            <a:spLocks/>
          </p:cNvSpPr>
          <p:nvPr/>
        </p:nvSpPr>
        <p:spPr>
          <a:xfrm>
            <a:off x="0" y="6154793"/>
            <a:ext cx="12191999" cy="4456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t>ANI is informative from the genus rank and almost reaches strain-level resolution.</a:t>
            </a:r>
          </a:p>
        </p:txBody>
      </p:sp>
      <p:sp>
        <p:nvSpPr>
          <p:cNvPr id="3" name="TextBox 2">
            <a:extLst>
              <a:ext uri="{FF2B5EF4-FFF2-40B4-BE49-F238E27FC236}">
                <a16:creationId xmlns:a16="http://schemas.microsoft.com/office/drawing/2014/main" id="{68EB5024-BAFE-E537-22CD-8CA09AF2AE2F}"/>
              </a:ext>
            </a:extLst>
          </p:cNvPr>
          <p:cNvSpPr txBox="1"/>
          <p:nvPr/>
        </p:nvSpPr>
        <p:spPr>
          <a:xfrm>
            <a:off x="5982985" y="2146572"/>
            <a:ext cx="587020" cy="369332"/>
          </a:xfrm>
          <a:prstGeom prst="rect">
            <a:avLst/>
          </a:prstGeom>
          <a:noFill/>
        </p:spPr>
        <p:txBody>
          <a:bodyPr wrap="none" rtlCol="0">
            <a:spAutoFit/>
          </a:bodyPr>
          <a:lstStyle/>
          <a:p>
            <a:r>
              <a:rPr lang="en-US" b="1" dirty="0"/>
              <a:t>LINs</a:t>
            </a:r>
          </a:p>
        </p:txBody>
      </p:sp>
      <p:sp>
        <p:nvSpPr>
          <p:cNvPr id="4" name="TextBox 3">
            <a:extLst>
              <a:ext uri="{FF2B5EF4-FFF2-40B4-BE49-F238E27FC236}">
                <a16:creationId xmlns:a16="http://schemas.microsoft.com/office/drawing/2014/main" id="{AC669F7E-270E-F6E6-78B9-73B927211935}"/>
              </a:ext>
            </a:extLst>
          </p:cNvPr>
          <p:cNvSpPr txBox="1"/>
          <p:nvPr/>
        </p:nvSpPr>
        <p:spPr>
          <a:xfrm>
            <a:off x="5982985" y="1731019"/>
            <a:ext cx="524503" cy="369332"/>
          </a:xfrm>
          <a:prstGeom prst="rect">
            <a:avLst/>
          </a:prstGeom>
          <a:noFill/>
        </p:spPr>
        <p:txBody>
          <a:bodyPr wrap="none" rtlCol="0">
            <a:spAutoFit/>
          </a:bodyPr>
          <a:lstStyle/>
          <a:p>
            <a:r>
              <a:rPr lang="en-US" dirty="0"/>
              <a:t>ANI</a:t>
            </a:r>
          </a:p>
        </p:txBody>
      </p:sp>
      <p:cxnSp>
        <p:nvCxnSpPr>
          <p:cNvPr id="13" name="Straight Arrow Connector 12">
            <a:extLst>
              <a:ext uri="{FF2B5EF4-FFF2-40B4-BE49-F238E27FC236}">
                <a16:creationId xmlns:a16="http://schemas.microsoft.com/office/drawing/2014/main" id="{EB6378C6-C0AE-75A1-005C-D9C237B26B19}"/>
              </a:ext>
            </a:extLst>
          </p:cNvPr>
          <p:cNvCxnSpPr/>
          <p:nvPr/>
        </p:nvCxnSpPr>
        <p:spPr>
          <a:xfrm>
            <a:off x="5310149" y="1627528"/>
            <a:ext cx="64884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6863723-FC68-79F0-7D0A-EFCD402427F2}"/>
              </a:ext>
            </a:extLst>
          </p:cNvPr>
          <p:cNvSpPr txBox="1"/>
          <p:nvPr/>
        </p:nvSpPr>
        <p:spPr>
          <a:xfrm>
            <a:off x="5982985" y="1425470"/>
            <a:ext cx="721872" cy="369332"/>
          </a:xfrm>
          <a:prstGeom prst="rect">
            <a:avLst/>
          </a:prstGeom>
          <a:noFill/>
        </p:spPr>
        <p:txBody>
          <a:bodyPr wrap="none" rtlCol="0">
            <a:spAutoFit/>
          </a:bodyPr>
          <a:lstStyle/>
          <a:p>
            <a:r>
              <a:rPr lang="en-US" dirty="0"/>
              <a:t>strain</a:t>
            </a:r>
          </a:p>
        </p:txBody>
      </p:sp>
      <p:cxnSp>
        <p:nvCxnSpPr>
          <p:cNvPr id="15" name="Straight Arrow Connector 14">
            <a:extLst>
              <a:ext uri="{FF2B5EF4-FFF2-40B4-BE49-F238E27FC236}">
                <a16:creationId xmlns:a16="http://schemas.microsoft.com/office/drawing/2014/main" id="{75B2620B-7F9B-1816-1FF6-F662E0B16506}"/>
              </a:ext>
            </a:extLst>
          </p:cNvPr>
          <p:cNvCxnSpPr>
            <a:cxnSpLocks/>
          </p:cNvCxnSpPr>
          <p:nvPr/>
        </p:nvCxnSpPr>
        <p:spPr>
          <a:xfrm flipH="1" flipV="1">
            <a:off x="2447149" y="1643663"/>
            <a:ext cx="639013" cy="563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5FE4FBC-89C6-ADBE-2178-3E4692CFDC22}"/>
              </a:ext>
            </a:extLst>
          </p:cNvPr>
          <p:cNvSpPr txBox="1"/>
          <p:nvPr/>
        </p:nvSpPr>
        <p:spPr>
          <a:xfrm>
            <a:off x="1650890" y="1454130"/>
            <a:ext cx="668829" cy="369332"/>
          </a:xfrm>
          <a:prstGeom prst="rect">
            <a:avLst/>
          </a:prstGeom>
          <a:noFill/>
        </p:spPr>
        <p:txBody>
          <a:bodyPr wrap="none" rtlCol="0">
            <a:spAutoFit/>
          </a:bodyPr>
          <a:lstStyle/>
          <a:p>
            <a:r>
              <a:rPr lang="en-US" dirty="0"/>
              <a:t>genus</a:t>
            </a:r>
          </a:p>
        </p:txBody>
      </p:sp>
      <p:sp>
        <p:nvSpPr>
          <p:cNvPr id="5" name="Rectangle 4">
            <a:extLst>
              <a:ext uri="{FF2B5EF4-FFF2-40B4-BE49-F238E27FC236}">
                <a16:creationId xmlns:a16="http://schemas.microsoft.com/office/drawing/2014/main" id="{AE8C7AB9-9CFA-3E82-BBA0-C6B07B8DDF56}"/>
              </a:ext>
            </a:extLst>
          </p:cNvPr>
          <p:cNvSpPr/>
          <p:nvPr/>
        </p:nvSpPr>
        <p:spPr>
          <a:xfrm>
            <a:off x="537328" y="2515904"/>
            <a:ext cx="11236750" cy="408453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129A864-520F-BCE1-8C6F-FC2A8C7E79DC}"/>
              </a:ext>
            </a:extLst>
          </p:cNvPr>
          <p:cNvSpPr/>
          <p:nvPr/>
        </p:nvSpPr>
        <p:spPr>
          <a:xfrm>
            <a:off x="7532016" y="1425470"/>
            <a:ext cx="4394462" cy="532737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6248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169B3-DFD2-A898-6B71-25F0E07A66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AB3CCF-723B-01C8-6F06-D20D7C356CE8}"/>
              </a:ext>
            </a:extLst>
          </p:cNvPr>
          <p:cNvSpPr>
            <a:spLocks noGrp="1"/>
          </p:cNvSpPr>
          <p:nvPr>
            <p:ph type="title"/>
          </p:nvPr>
        </p:nvSpPr>
        <p:spPr>
          <a:xfrm>
            <a:off x="838200" y="257560"/>
            <a:ext cx="10515600" cy="927790"/>
          </a:xfrm>
        </p:spPr>
        <p:txBody>
          <a:bodyPr>
            <a:normAutofit fontScale="90000"/>
          </a:bodyPr>
          <a:lstStyle/>
          <a:p>
            <a:pPr algn="ctr"/>
            <a:r>
              <a:rPr lang="en-US" b="1" dirty="0"/>
              <a:t>Taxonomic Rank-Independent Taxonomy</a:t>
            </a:r>
            <a:br>
              <a:rPr lang="en-US" b="1" dirty="0"/>
            </a:br>
            <a:r>
              <a:rPr lang="en-US" dirty="0"/>
              <a:t>(simplified example)</a:t>
            </a:r>
          </a:p>
        </p:txBody>
      </p:sp>
      <p:sp>
        <p:nvSpPr>
          <p:cNvPr id="8" name="TextBox 7">
            <a:extLst>
              <a:ext uri="{FF2B5EF4-FFF2-40B4-BE49-F238E27FC236}">
                <a16:creationId xmlns:a16="http://schemas.microsoft.com/office/drawing/2014/main" id="{8395C6BE-2B7C-BAE6-306D-AF7297614389}"/>
              </a:ext>
            </a:extLst>
          </p:cNvPr>
          <p:cNvSpPr txBox="1"/>
          <p:nvPr/>
        </p:nvSpPr>
        <p:spPr>
          <a:xfrm>
            <a:off x="9613623" y="5612191"/>
            <a:ext cx="1997406" cy="369332"/>
          </a:xfrm>
          <a:prstGeom prst="rect">
            <a:avLst/>
          </a:prstGeom>
          <a:noFill/>
        </p:spPr>
        <p:txBody>
          <a:bodyPr wrap="none" rtlCol="0">
            <a:spAutoFit/>
          </a:bodyPr>
          <a:lstStyle/>
          <a:p>
            <a:r>
              <a:rPr lang="en-US" dirty="0" err="1"/>
              <a:t>Vinatzer</a:t>
            </a:r>
            <a:r>
              <a:rPr lang="en-US" dirty="0"/>
              <a:t> et al 2017</a:t>
            </a:r>
          </a:p>
        </p:txBody>
      </p:sp>
      <p:sp>
        <p:nvSpPr>
          <p:cNvPr id="9" name="TextBox 8">
            <a:extLst>
              <a:ext uri="{FF2B5EF4-FFF2-40B4-BE49-F238E27FC236}">
                <a16:creationId xmlns:a16="http://schemas.microsoft.com/office/drawing/2014/main" id="{C90D66BF-879B-FAD7-9577-C5476385493A}"/>
              </a:ext>
            </a:extLst>
          </p:cNvPr>
          <p:cNvSpPr txBox="1"/>
          <p:nvPr/>
        </p:nvSpPr>
        <p:spPr>
          <a:xfrm>
            <a:off x="720866" y="5629364"/>
            <a:ext cx="1374159" cy="369332"/>
          </a:xfrm>
          <a:prstGeom prst="rect">
            <a:avLst/>
          </a:prstGeom>
          <a:noFill/>
        </p:spPr>
        <p:txBody>
          <a:bodyPr wrap="none" rtlCol="0">
            <a:spAutoFit/>
          </a:bodyPr>
          <a:lstStyle/>
          <a:p>
            <a:r>
              <a:rPr lang="en-US" dirty="0"/>
              <a:t>* </a:t>
            </a:r>
            <a:r>
              <a:rPr lang="en-US"/>
              <a:t>Type strain</a:t>
            </a:r>
          </a:p>
        </p:txBody>
      </p:sp>
      <p:pic>
        <p:nvPicPr>
          <p:cNvPr id="10" name="Picture 9">
            <a:extLst>
              <a:ext uri="{FF2B5EF4-FFF2-40B4-BE49-F238E27FC236}">
                <a16:creationId xmlns:a16="http://schemas.microsoft.com/office/drawing/2014/main" id="{37C7A081-A5CA-978C-FADE-DD31458A5A29}"/>
              </a:ext>
            </a:extLst>
          </p:cNvPr>
          <p:cNvPicPr>
            <a:picLocks noChangeAspect="1"/>
          </p:cNvPicPr>
          <p:nvPr/>
        </p:nvPicPr>
        <p:blipFill rotWithShape="1">
          <a:blip r:embed="rId2">
            <a:extLst>
              <a:ext uri="{28A0092B-C50C-407E-A947-70E740481C1C}">
                <a14:useLocalDpi xmlns:a14="http://schemas.microsoft.com/office/drawing/2010/main" val="0"/>
              </a:ext>
            </a:extLst>
          </a:blip>
          <a:srcRect l="1600" t="30968" r="2103" b="44533"/>
          <a:stretch/>
        </p:blipFill>
        <p:spPr>
          <a:xfrm>
            <a:off x="720866" y="1610136"/>
            <a:ext cx="10983469" cy="3946601"/>
          </a:xfrm>
          <a:prstGeom prst="rect">
            <a:avLst/>
          </a:prstGeom>
        </p:spPr>
      </p:pic>
      <p:sp>
        <p:nvSpPr>
          <p:cNvPr id="11" name="Content Placeholder 2">
            <a:extLst>
              <a:ext uri="{FF2B5EF4-FFF2-40B4-BE49-F238E27FC236}">
                <a16:creationId xmlns:a16="http://schemas.microsoft.com/office/drawing/2014/main" id="{04D1B0F2-E2BC-0CA4-B4E6-1DA8EDA73B08}"/>
              </a:ext>
            </a:extLst>
          </p:cNvPr>
          <p:cNvSpPr txBox="1">
            <a:spLocks/>
          </p:cNvSpPr>
          <p:nvPr/>
        </p:nvSpPr>
        <p:spPr>
          <a:xfrm>
            <a:off x="0" y="6154793"/>
            <a:ext cx="12191999" cy="4456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t>ANI is informative from the genus rank and almost reaches strain-level resolution.</a:t>
            </a:r>
          </a:p>
        </p:txBody>
      </p:sp>
      <p:sp>
        <p:nvSpPr>
          <p:cNvPr id="3" name="TextBox 2">
            <a:extLst>
              <a:ext uri="{FF2B5EF4-FFF2-40B4-BE49-F238E27FC236}">
                <a16:creationId xmlns:a16="http://schemas.microsoft.com/office/drawing/2014/main" id="{A9D24C25-6C7C-71EB-9593-582DE3960AFE}"/>
              </a:ext>
            </a:extLst>
          </p:cNvPr>
          <p:cNvSpPr txBox="1"/>
          <p:nvPr/>
        </p:nvSpPr>
        <p:spPr>
          <a:xfrm>
            <a:off x="5982985" y="2146572"/>
            <a:ext cx="587020" cy="369332"/>
          </a:xfrm>
          <a:prstGeom prst="rect">
            <a:avLst/>
          </a:prstGeom>
          <a:noFill/>
        </p:spPr>
        <p:txBody>
          <a:bodyPr wrap="none" rtlCol="0">
            <a:spAutoFit/>
          </a:bodyPr>
          <a:lstStyle/>
          <a:p>
            <a:r>
              <a:rPr lang="en-US" b="1" dirty="0"/>
              <a:t>LINs</a:t>
            </a:r>
          </a:p>
        </p:txBody>
      </p:sp>
      <p:sp>
        <p:nvSpPr>
          <p:cNvPr id="4" name="TextBox 3">
            <a:extLst>
              <a:ext uri="{FF2B5EF4-FFF2-40B4-BE49-F238E27FC236}">
                <a16:creationId xmlns:a16="http://schemas.microsoft.com/office/drawing/2014/main" id="{8943EAD3-2039-C0FB-5B84-3B78C32D9244}"/>
              </a:ext>
            </a:extLst>
          </p:cNvPr>
          <p:cNvSpPr txBox="1"/>
          <p:nvPr/>
        </p:nvSpPr>
        <p:spPr>
          <a:xfrm>
            <a:off x="5982985" y="1731019"/>
            <a:ext cx="524503" cy="369332"/>
          </a:xfrm>
          <a:prstGeom prst="rect">
            <a:avLst/>
          </a:prstGeom>
          <a:noFill/>
        </p:spPr>
        <p:txBody>
          <a:bodyPr wrap="none" rtlCol="0">
            <a:spAutoFit/>
          </a:bodyPr>
          <a:lstStyle/>
          <a:p>
            <a:r>
              <a:rPr lang="en-US" dirty="0"/>
              <a:t>ANI</a:t>
            </a:r>
          </a:p>
        </p:txBody>
      </p:sp>
      <p:cxnSp>
        <p:nvCxnSpPr>
          <p:cNvPr id="13" name="Straight Arrow Connector 12">
            <a:extLst>
              <a:ext uri="{FF2B5EF4-FFF2-40B4-BE49-F238E27FC236}">
                <a16:creationId xmlns:a16="http://schemas.microsoft.com/office/drawing/2014/main" id="{14A374BD-7562-EDD8-B2AC-D6876D778530}"/>
              </a:ext>
            </a:extLst>
          </p:cNvPr>
          <p:cNvCxnSpPr/>
          <p:nvPr/>
        </p:nvCxnSpPr>
        <p:spPr>
          <a:xfrm>
            <a:off x="5310149" y="1627528"/>
            <a:ext cx="64884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088FE83-1F85-5D74-5954-046E054A52F6}"/>
              </a:ext>
            </a:extLst>
          </p:cNvPr>
          <p:cNvSpPr txBox="1"/>
          <p:nvPr/>
        </p:nvSpPr>
        <p:spPr>
          <a:xfrm>
            <a:off x="5982985" y="1425470"/>
            <a:ext cx="721872" cy="369332"/>
          </a:xfrm>
          <a:prstGeom prst="rect">
            <a:avLst/>
          </a:prstGeom>
          <a:noFill/>
        </p:spPr>
        <p:txBody>
          <a:bodyPr wrap="none" rtlCol="0">
            <a:spAutoFit/>
          </a:bodyPr>
          <a:lstStyle/>
          <a:p>
            <a:r>
              <a:rPr lang="en-US" dirty="0"/>
              <a:t>strain</a:t>
            </a:r>
          </a:p>
        </p:txBody>
      </p:sp>
      <p:cxnSp>
        <p:nvCxnSpPr>
          <p:cNvPr id="15" name="Straight Arrow Connector 14">
            <a:extLst>
              <a:ext uri="{FF2B5EF4-FFF2-40B4-BE49-F238E27FC236}">
                <a16:creationId xmlns:a16="http://schemas.microsoft.com/office/drawing/2014/main" id="{DC86D53A-6FAD-BC64-BAA6-CE21425E76EA}"/>
              </a:ext>
            </a:extLst>
          </p:cNvPr>
          <p:cNvCxnSpPr>
            <a:cxnSpLocks/>
          </p:cNvCxnSpPr>
          <p:nvPr/>
        </p:nvCxnSpPr>
        <p:spPr>
          <a:xfrm flipH="1" flipV="1">
            <a:off x="2447149" y="1643663"/>
            <a:ext cx="639013" cy="563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715B3E3-07D8-5732-7761-94D5156DB031}"/>
              </a:ext>
            </a:extLst>
          </p:cNvPr>
          <p:cNvSpPr txBox="1"/>
          <p:nvPr/>
        </p:nvSpPr>
        <p:spPr>
          <a:xfrm>
            <a:off x="1650890" y="1454130"/>
            <a:ext cx="668829" cy="369332"/>
          </a:xfrm>
          <a:prstGeom prst="rect">
            <a:avLst/>
          </a:prstGeom>
          <a:noFill/>
        </p:spPr>
        <p:txBody>
          <a:bodyPr wrap="none" rtlCol="0">
            <a:spAutoFit/>
          </a:bodyPr>
          <a:lstStyle/>
          <a:p>
            <a:r>
              <a:rPr lang="en-US" dirty="0"/>
              <a:t>genus</a:t>
            </a:r>
          </a:p>
        </p:txBody>
      </p:sp>
      <p:sp>
        <p:nvSpPr>
          <p:cNvPr id="5" name="Rectangle 4">
            <a:extLst>
              <a:ext uri="{FF2B5EF4-FFF2-40B4-BE49-F238E27FC236}">
                <a16:creationId xmlns:a16="http://schemas.microsoft.com/office/drawing/2014/main" id="{9071021D-DE7B-4314-E865-5BEB36E21DD6}"/>
              </a:ext>
            </a:extLst>
          </p:cNvPr>
          <p:cNvSpPr/>
          <p:nvPr/>
        </p:nvSpPr>
        <p:spPr>
          <a:xfrm>
            <a:off x="7532016" y="1425470"/>
            <a:ext cx="4394462" cy="455605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F9D345D-F186-84BE-20EE-7080D83B7CD4}"/>
              </a:ext>
            </a:extLst>
          </p:cNvPr>
          <p:cNvSpPr/>
          <p:nvPr/>
        </p:nvSpPr>
        <p:spPr>
          <a:xfrm>
            <a:off x="6096000" y="2562125"/>
            <a:ext cx="5982878" cy="35717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4002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C5B076-A73F-BD57-F5EA-205D440750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D087F4-716B-3ECF-B6A4-B592AE346518}"/>
              </a:ext>
            </a:extLst>
          </p:cNvPr>
          <p:cNvSpPr>
            <a:spLocks noGrp="1"/>
          </p:cNvSpPr>
          <p:nvPr>
            <p:ph type="title"/>
          </p:nvPr>
        </p:nvSpPr>
        <p:spPr>
          <a:xfrm>
            <a:off x="838200" y="257560"/>
            <a:ext cx="10515600" cy="927790"/>
          </a:xfrm>
        </p:spPr>
        <p:txBody>
          <a:bodyPr>
            <a:normAutofit fontScale="90000"/>
          </a:bodyPr>
          <a:lstStyle/>
          <a:p>
            <a:pPr algn="ctr"/>
            <a:r>
              <a:rPr lang="en-US" b="1" dirty="0"/>
              <a:t>Taxonomic Rank-Independent Taxonomy</a:t>
            </a:r>
            <a:br>
              <a:rPr lang="en-US" b="1" dirty="0"/>
            </a:br>
            <a:r>
              <a:rPr lang="en-US" dirty="0"/>
              <a:t>(simplified example)</a:t>
            </a:r>
          </a:p>
        </p:txBody>
      </p:sp>
      <p:sp>
        <p:nvSpPr>
          <p:cNvPr id="8" name="TextBox 7">
            <a:extLst>
              <a:ext uri="{FF2B5EF4-FFF2-40B4-BE49-F238E27FC236}">
                <a16:creationId xmlns:a16="http://schemas.microsoft.com/office/drawing/2014/main" id="{20C5B356-14E1-94E4-B4E8-FA8920FA5544}"/>
              </a:ext>
            </a:extLst>
          </p:cNvPr>
          <p:cNvSpPr txBox="1"/>
          <p:nvPr/>
        </p:nvSpPr>
        <p:spPr>
          <a:xfrm>
            <a:off x="9613623" y="5612191"/>
            <a:ext cx="1997406" cy="369332"/>
          </a:xfrm>
          <a:prstGeom prst="rect">
            <a:avLst/>
          </a:prstGeom>
          <a:noFill/>
        </p:spPr>
        <p:txBody>
          <a:bodyPr wrap="none" rtlCol="0">
            <a:spAutoFit/>
          </a:bodyPr>
          <a:lstStyle/>
          <a:p>
            <a:r>
              <a:rPr lang="en-US" dirty="0" err="1"/>
              <a:t>Vinatzer</a:t>
            </a:r>
            <a:r>
              <a:rPr lang="en-US" dirty="0"/>
              <a:t> et al 2017</a:t>
            </a:r>
          </a:p>
        </p:txBody>
      </p:sp>
      <p:sp>
        <p:nvSpPr>
          <p:cNvPr id="9" name="TextBox 8">
            <a:extLst>
              <a:ext uri="{FF2B5EF4-FFF2-40B4-BE49-F238E27FC236}">
                <a16:creationId xmlns:a16="http://schemas.microsoft.com/office/drawing/2014/main" id="{4A350640-2974-4CD1-18D0-7D20E8CE2FC8}"/>
              </a:ext>
            </a:extLst>
          </p:cNvPr>
          <p:cNvSpPr txBox="1"/>
          <p:nvPr/>
        </p:nvSpPr>
        <p:spPr>
          <a:xfrm>
            <a:off x="720866" y="5629364"/>
            <a:ext cx="1374159" cy="369332"/>
          </a:xfrm>
          <a:prstGeom prst="rect">
            <a:avLst/>
          </a:prstGeom>
          <a:noFill/>
        </p:spPr>
        <p:txBody>
          <a:bodyPr wrap="none" rtlCol="0">
            <a:spAutoFit/>
          </a:bodyPr>
          <a:lstStyle/>
          <a:p>
            <a:r>
              <a:rPr lang="en-US" dirty="0"/>
              <a:t>* </a:t>
            </a:r>
            <a:r>
              <a:rPr lang="en-US"/>
              <a:t>Type strain</a:t>
            </a:r>
          </a:p>
        </p:txBody>
      </p:sp>
      <p:pic>
        <p:nvPicPr>
          <p:cNvPr id="10" name="Picture 9">
            <a:extLst>
              <a:ext uri="{FF2B5EF4-FFF2-40B4-BE49-F238E27FC236}">
                <a16:creationId xmlns:a16="http://schemas.microsoft.com/office/drawing/2014/main" id="{1D22864E-CFBF-FD7A-56D2-23CEB86D6A0A}"/>
              </a:ext>
            </a:extLst>
          </p:cNvPr>
          <p:cNvPicPr>
            <a:picLocks noChangeAspect="1"/>
          </p:cNvPicPr>
          <p:nvPr/>
        </p:nvPicPr>
        <p:blipFill rotWithShape="1">
          <a:blip r:embed="rId2">
            <a:extLst>
              <a:ext uri="{28A0092B-C50C-407E-A947-70E740481C1C}">
                <a14:useLocalDpi xmlns:a14="http://schemas.microsoft.com/office/drawing/2010/main" val="0"/>
              </a:ext>
            </a:extLst>
          </a:blip>
          <a:srcRect l="1600" t="30968" r="2103" b="44533"/>
          <a:stretch/>
        </p:blipFill>
        <p:spPr>
          <a:xfrm>
            <a:off x="720866" y="1610136"/>
            <a:ext cx="10983469" cy="3946601"/>
          </a:xfrm>
          <a:prstGeom prst="rect">
            <a:avLst/>
          </a:prstGeom>
        </p:spPr>
      </p:pic>
      <p:sp>
        <p:nvSpPr>
          <p:cNvPr id="11" name="Content Placeholder 2">
            <a:extLst>
              <a:ext uri="{FF2B5EF4-FFF2-40B4-BE49-F238E27FC236}">
                <a16:creationId xmlns:a16="http://schemas.microsoft.com/office/drawing/2014/main" id="{71EED53B-5DEA-216C-EA47-2A864EDDAFB3}"/>
              </a:ext>
            </a:extLst>
          </p:cNvPr>
          <p:cNvSpPr txBox="1">
            <a:spLocks/>
          </p:cNvSpPr>
          <p:nvPr/>
        </p:nvSpPr>
        <p:spPr>
          <a:xfrm>
            <a:off x="0" y="6154793"/>
            <a:ext cx="12191999" cy="4456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t>ANI is informative from the genus rank and almost reaches strain-level resolution.</a:t>
            </a:r>
          </a:p>
        </p:txBody>
      </p:sp>
      <p:sp>
        <p:nvSpPr>
          <p:cNvPr id="3" name="TextBox 2">
            <a:extLst>
              <a:ext uri="{FF2B5EF4-FFF2-40B4-BE49-F238E27FC236}">
                <a16:creationId xmlns:a16="http://schemas.microsoft.com/office/drawing/2014/main" id="{D0E14D14-4B27-FA26-4D12-E17BE3DE3AF1}"/>
              </a:ext>
            </a:extLst>
          </p:cNvPr>
          <p:cNvSpPr txBox="1"/>
          <p:nvPr/>
        </p:nvSpPr>
        <p:spPr>
          <a:xfrm>
            <a:off x="5982985" y="2146572"/>
            <a:ext cx="587020" cy="369332"/>
          </a:xfrm>
          <a:prstGeom prst="rect">
            <a:avLst/>
          </a:prstGeom>
          <a:noFill/>
        </p:spPr>
        <p:txBody>
          <a:bodyPr wrap="none" rtlCol="0">
            <a:spAutoFit/>
          </a:bodyPr>
          <a:lstStyle/>
          <a:p>
            <a:r>
              <a:rPr lang="en-US" b="1" dirty="0"/>
              <a:t>LINs</a:t>
            </a:r>
          </a:p>
        </p:txBody>
      </p:sp>
      <p:sp>
        <p:nvSpPr>
          <p:cNvPr id="4" name="TextBox 3">
            <a:extLst>
              <a:ext uri="{FF2B5EF4-FFF2-40B4-BE49-F238E27FC236}">
                <a16:creationId xmlns:a16="http://schemas.microsoft.com/office/drawing/2014/main" id="{175D5089-B721-FD20-4046-C077DFE4278A}"/>
              </a:ext>
            </a:extLst>
          </p:cNvPr>
          <p:cNvSpPr txBox="1"/>
          <p:nvPr/>
        </p:nvSpPr>
        <p:spPr>
          <a:xfrm>
            <a:off x="5982985" y="1731019"/>
            <a:ext cx="524503" cy="369332"/>
          </a:xfrm>
          <a:prstGeom prst="rect">
            <a:avLst/>
          </a:prstGeom>
          <a:noFill/>
        </p:spPr>
        <p:txBody>
          <a:bodyPr wrap="none" rtlCol="0">
            <a:spAutoFit/>
          </a:bodyPr>
          <a:lstStyle/>
          <a:p>
            <a:r>
              <a:rPr lang="en-US" dirty="0"/>
              <a:t>ANI</a:t>
            </a:r>
          </a:p>
        </p:txBody>
      </p:sp>
      <p:cxnSp>
        <p:nvCxnSpPr>
          <p:cNvPr id="13" name="Straight Arrow Connector 12">
            <a:extLst>
              <a:ext uri="{FF2B5EF4-FFF2-40B4-BE49-F238E27FC236}">
                <a16:creationId xmlns:a16="http://schemas.microsoft.com/office/drawing/2014/main" id="{C7CEBD45-3A16-0ED2-3AD5-50458A88B614}"/>
              </a:ext>
            </a:extLst>
          </p:cNvPr>
          <p:cNvCxnSpPr/>
          <p:nvPr/>
        </p:nvCxnSpPr>
        <p:spPr>
          <a:xfrm>
            <a:off x="5310149" y="1627528"/>
            <a:ext cx="648843"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96CFCBA-B3D9-98DD-C9BE-0BA27E09DD67}"/>
              </a:ext>
            </a:extLst>
          </p:cNvPr>
          <p:cNvSpPr txBox="1"/>
          <p:nvPr/>
        </p:nvSpPr>
        <p:spPr>
          <a:xfrm>
            <a:off x="5982985" y="1425470"/>
            <a:ext cx="721872" cy="369332"/>
          </a:xfrm>
          <a:prstGeom prst="rect">
            <a:avLst/>
          </a:prstGeom>
          <a:noFill/>
        </p:spPr>
        <p:txBody>
          <a:bodyPr wrap="none" rtlCol="0">
            <a:spAutoFit/>
          </a:bodyPr>
          <a:lstStyle/>
          <a:p>
            <a:r>
              <a:rPr lang="en-US" dirty="0"/>
              <a:t>strain</a:t>
            </a:r>
          </a:p>
        </p:txBody>
      </p:sp>
      <p:cxnSp>
        <p:nvCxnSpPr>
          <p:cNvPr id="15" name="Straight Arrow Connector 14">
            <a:extLst>
              <a:ext uri="{FF2B5EF4-FFF2-40B4-BE49-F238E27FC236}">
                <a16:creationId xmlns:a16="http://schemas.microsoft.com/office/drawing/2014/main" id="{93EA6248-2C9A-6302-3136-E901F4B9ECBE}"/>
              </a:ext>
            </a:extLst>
          </p:cNvPr>
          <p:cNvCxnSpPr>
            <a:cxnSpLocks/>
          </p:cNvCxnSpPr>
          <p:nvPr/>
        </p:nvCxnSpPr>
        <p:spPr>
          <a:xfrm flipH="1" flipV="1">
            <a:off x="2447149" y="1643663"/>
            <a:ext cx="639013" cy="563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763E6A3-5C14-FE7E-5B78-A3845620F587}"/>
              </a:ext>
            </a:extLst>
          </p:cNvPr>
          <p:cNvSpPr txBox="1"/>
          <p:nvPr/>
        </p:nvSpPr>
        <p:spPr>
          <a:xfrm>
            <a:off x="1650890" y="1454130"/>
            <a:ext cx="668829" cy="369332"/>
          </a:xfrm>
          <a:prstGeom prst="rect">
            <a:avLst/>
          </a:prstGeom>
          <a:noFill/>
        </p:spPr>
        <p:txBody>
          <a:bodyPr wrap="none" rtlCol="0">
            <a:spAutoFit/>
          </a:bodyPr>
          <a:lstStyle/>
          <a:p>
            <a:r>
              <a:rPr lang="en-US" dirty="0"/>
              <a:t>genus</a:t>
            </a:r>
          </a:p>
        </p:txBody>
      </p:sp>
    </p:spTree>
    <p:extLst>
      <p:ext uri="{BB962C8B-B14F-4D97-AF65-F5344CB8AC3E}">
        <p14:creationId xmlns:p14="http://schemas.microsoft.com/office/powerpoint/2010/main" val="2020581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DE978-2BDE-5A3A-44F1-B075D6E7F0FE}"/>
              </a:ext>
            </a:extLst>
          </p:cNvPr>
          <p:cNvSpPr>
            <a:spLocks noGrp="1"/>
          </p:cNvSpPr>
          <p:nvPr>
            <p:ph type="title"/>
          </p:nvPr>
        </p:nvSpPr>
        <p:spPr>
          <a:xfrm>
            <a:off x="927572" y="2561029"/>
            <a:ext cx="10089222" cy="1371208"/>
          </a:xfrm>
        </p:spPr>
        <p:txBody>
          <a:bodyPr>
            <a:normAutofit fontScale="90000"/>
          </a:bodyPr>
          <a:lstStyle/>
          <a:p>
            <a:pPr algn="ctr"/>
            <a:r>
              <a:rPr lang="en-US" b="1" dirty="0"/>
              <a:t>Real example:</a:t>
            </a:r>
            <a:br>
              <a:rPr lang="en-US" b="1" i="1" dirty="0"/>
            </a:br>
            <a:r>
              <a:rPr lang="en-US" b="1" i="1" dirty="0" err="1"/>
              <a:t>Ralstonia</a:t>
            </a:r>
            <a:r>
              <a:rPr lang="en-US" b="1" i="1" dirty="0"/>
              <a:t> solanacearum </a:t>
            </a:r>
            <a:r>
              <a:rPr lang="en-US" b="1" dirty="0"/>
              <a:t>species complex</a:t>
            </a:r>
            <a:br>
              <a:rPr lang="en-US" b="1" dirty="0"/>
            </a:br>
            <a:r>
              <a:rPr lang="en-US" b="1" dirty="0"/>
              <a:t>bacterial wilt</a:t>
            </a:r>
            <a:br>
              <a:rPr lang="en-US" b="1" dirty="0"/>
            </a:br>
            <a:br>
              <a:rPr lang="en-US" b="1" dirty="0"/>
            </a:br>
            <a:r>
              <a:rPr lang="en-US" dirty="0"/>
              <a:t>species, phylotypes, sequevars …</a:t>
            </a:r>
          </a:p>
        </p:txBody>
      </p:sp>
    </p:spTree>
    <p:extLst>
      <p:ext uri="{BB962C8B-B14F-4D97-AF65-F5344CB8AC3E}">
        <p14:creationId xmlns:p14="http://schemas.microsoft.com/office/powerpoint/2010/main" val="601157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A screenshot of a computer&#10;&#10;AI-generated content may be incorrect.">
            <a:extLst>
              <a:ext uri="{FF2B5EF4-FFF2-40B4-BE49-F238E27FC236}">
                <a16:creationId xmlns:a16="http://schemas.microsoft.com/office/drawing/2014/main" id="{DAB1E69D-3C3E-2F33-649D-D137FB1BD60F}"/>
              </a:ext>
            </a:extLst>
          </p:cNvPr>
          <p:cNvPicPr>
            <a:picLocks noGrp="1" noChangeAspect="1"/>
          </p:cNvPicPr>
          <p:nvPr>
            <p:ph idx="1"/>
          </p:nvPr>
        </p:nvPicPr>
        <p:blipFill>
          <a:blip r:embed="rId2"/>
          <a:srcRect l="-1" r="43017"/>
          <a:stretch>
            <a:fillRect/>
          </a:stretch>
        </p:blipFill>
        <p:spPr>
          <a:xfrm>
            <a:off x="422032" y="334902"/>
            <a:ext cx="8046550" cy="4319159"/>
          </a:xfrm>
        </p:spPr>
      </p:pic>
      <p:pic>
        <p:nvPicPr>
          <p:cNvPr id="14" name="Content Placeholder 12" descr="A screenshot of a computer&#10;&#10;AI-generated content may be incorrect.">
            <a:extLst>
              <a:ext uri="{FF2B5EF4-FFF2-40B4-BE49-F238E27FC236}">
                <a16:creationId xmlns:a16="http://schemas.microsoft.com/office/drawing/2014/main" id="{B208D705-094D-7757-480D-97FF144224E5}"/>
              </a:ext>
            </a:extLst>
          </p:cNvPr>
          <p:cNvPicPr>
            <a:picLocks noChangeAspect="1"/>
          </p:cNvPicPr>
          <p:nvPr/>
        </p:nvPicPr>
        <p:blipFill>
          <a:blip r:embed="rId2"/>
          <a:srcRect l="75893"/>
          <a:stretch>
            <a:fillRect/>
          </a:stretch>
        </p:blipFill>
        <p:spPr>
          <a:xfrm>
            <a:off x="8135817" y="334902"/>
            <a:ext cx="3404224" cy="4319159"/>
          </a:xfrm>
          <a:prstGeom prst="rect">
            <a:avLst/>
          </a:prstGeom>
        </p:spPr>
      </p:pic>
      <p:sp>
        <p:nvSpPr>
          <p:cNvPr id="15" name="TextBox 14">
            <a:extLst>
              <a:ext uri="{FF2B5EF4-FFF2-40B4-BE49-F238E27FC236}">
                <a16:creationId xmlns:a16="http://schemas.microsoft.com/office/drawing/2014/main" id="{B6EB5829-8D1B-BAA4-16DE-32D57CC455B5}"/>
              </a:ext>
            </a:extLst>
          </p:cNvPr>
          <p:cNvSpPr txBox="1"/>
          <p:nvPr/>
        </p:nvSpPr>
        <p:spPr>
          <a:xfrm>
            <a:off x="823248" y="4821056"/>
            <a:ext cx="10064550" cy="1261884"/>
          </a:xfrm>
          <a:prstGeom prst="rect">
            <a:avLst/>
          </a:prstGeom>
          <a:noFill/>
        </p:spPr>
        <p:txBody>
          <a:bodyPr wrap="none" rtlCol="0">
            <a:spAutoFit/>
          </a:bodyPr>
          <a:lstStyle/>
          <a:p>
            <a:pPr marL="285750" indent="-285750">
              <a:buFont typeface="Arial" panose="020B0604020202020204" pitchFamily="34" charset="0"/>
              <a:buChar char="•"/>
            </a:pPr>
            <a:r>
              <a:rPr lang="en-US" sz="2800" dirty="0"/>
              <a:t>Extending ANI from the species to the strain:</a:t>
            </a:r>
          </a:p>
          <a:p>
            <a:pPr marL="742950" lvl="1" indent="-285750">
              <a:buFont typeface="Arial" panose="020B0604020202020204" pitchFamily="34" charset="0"/>
              <a:buChar char="•"/>
            </a:pPr>
            <a:r>
              <a:rPr lang="en-US" sz="2400" dirty="0"/>
              <a:t>Any monophyletic group can be circumscribed</a:t>
            </a:r>
          </a:p>
          <a:p>
            <a:pPr marL="742950" lvl="1" indent="-285750">
              <a:buFont typeface="Arial" panose="020B0604020202020204" pitchFamily="34" charset="0"/>
              <a:buChar char="•"/>
            </a:pPr>
            <a:r>
              <a:rPr lang="en-US" sz="2400" dirty="0"/>
              <a:t>Any genome can be identified as member of any circumscribed group</a:t>
            </a:r>
          </a:p>
        </p:txBody>
      </p:sp>
      <p:sp>
        <p:nvSpPr>
          <p:cNvPr id="2" name="Left Arrow 1">
            <a:extLst>
              <a:ext uri="{FF2B5EF4-FFF2-40B4-BE49-F238E27FC236}">
                <a16:creationId xmlns:a16="http://schemas.microsoft.com/office/drawing/2014/main" id="{C7D40D41-9563-C302-FD8C-647D25276314}"/>
              </a:ext>
            </a:extLst>
          </p:cNvPr>
          <p:cNvSpPr/>
          <p:nvPr/>
        </p:nvSpPr>
        <p:spPr>
          <a:xfrm>
            <a:off x="7094484" y="2596055"/>
            <a:ext cx="336331" cy="241738"/>
          </a:xfrm>
          <a:prstGeom prst="leftArrow">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75268CD-1CFA-1031-8D9C-B65FD8D08DFE}"/>
              </a:ext>
            </a:extLst>
          </p:cNvPr>
          <p:cNvSpPr txBox="1"/>
          <p:nvPr/>
        </p:nvSpPr>
        <p:spPr>
          <a:xfrm>
            <a:off x="7399285" y="2553278"/>
            <a:ext cx="1212961" cy="307777"/>
          </a:xfrm>
          <a:prstGeom prst="rect">
            <a:avLst/>
          </a:prstGeom>
          <a:noFill/>
        </p:spPr>
        <p:txBody>
          <a:bodyPr wrap="none" rtlCol="0">
            <a:spAutoFit/>
          </a:bodyPr>
          <a:lstStyle/>
          <a:p>
            <a:r>
              <a:rPr lang="en-US" sz="1400" b="1" dirty="0"/>
              <a:t>Select Agent</a:t>
            </a:r>
          </a:p>
        </p:txBody>
      </p:sp>
    </p:spTree>
    <p:extLst>
      <p:ext uri="{BB962C8B-B14F-4D97-AF65-F5344CB8AC3E}">
        <p14:creationId xmlns:p14="http://schemas.microsoft.com/office/powerpoint/2010/main" val="406571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a city&#10;&#10;AI-generated content may be incorrect.">
            <a:extLst>
              <a:ext uri="{FF2B5EF4-FFF2-40B4-BE49-F238E27FC236}">
                <a16:creationId xmlns:a16="http://schemas.microsoft.com/office/drawing/2014/main" id="{EF748860-C1FE-79D3-FF07-B1611529354D}"/>
              </a:ext>
            </a:extLst>
          </p:cNvPr>
          <p:cNvPicPr>
            <a:picLocks noChangeAspect="1"/>
          </p:cNvPicPr>
          <p:nvPr/>
        </p:nvPicPr>
        <p:blipFill>
          <a:blip r:embed="rId2">
            <a:alphaModFix amt="17000"/>
          </a:blip>
          <a:srcRect t="12442"/>
          <a:stretch>
            <a:fillRect/>
          </a:stretch>
        </p:blipFill>
        <p:spPr>
          <a:xfrm>
            <a:off x="0" y="220566"/>
            <a:ext cx="12192000" cy="6416868"/>
          </a:xfrm>
          <a:prstGeom prst="rect">
            <a:avLst/>
          </a:prstGeom>
        </p:spPr>
      </p:pic>
      <p:sp>
        <p:nvSpPr>
          <p:cNvPr id="2" name="Title 1">
            <a:extLst>
              <a:ext uri="{FF2B5EF4-FFF2-40B4-BE49-F238E27FC236}">
                <a16:creationId xmlns:a16="http://schemas.microsoft.com/office/drawing/2014/main" id="{B3EB99EE-2B56-D645-B79E-7E04DA052A7E}"/>
              </a:ext>
            </a:extLst>
          </p:cNvPr>
          <p:cNvSpPr>
            <a:spLocks noGrp="1"/>
          </p:cNvSpPr>
          <p:nvPr>
            <p:ph type="title"/>
          </p:nvPr>
        </p:nvSpPr>
        <p:spPr>
          <a:xfrm>
            <a:off x="838200" y="264765"/>
            <a:ext cx="10515600" cy="1073382"/>
          </a:xfrm>
        </p:spPr>
        <p:txBody>
          <a:bodyPr/>
          <a:lstStyle/>
          <a:p>
            <a:r>
              <a:rPr lang="en-US" b="1" dirty="0"/>
              <a:t>LINs are similar to GPS coordinates</a:t>
            </a:r>
          </a:p>
        </p:txBody>
      </p:sp>
      <p:sp>
        <p:nvSpPr>
          <p:cNvPr id="3" name="Content Placeholder 2">
            <a:extLst>
              <a:ext uri="{FF2B5EF4-FFF2-40B4-BE49-F238E27FC236}">
                <a16:creationId xmlns:a16="http://schemas.microsoft.com/office/drawing/2014/main" id="{F38CDE2B-1F8E-4F49-A3B7-D7A931DBD8BD}"/>
              </a:ext>
            </a:extLst>
          </p:cNvPr>
          <p:cNvSpPr>
            <a:spLocks noGrp="1"/>
          </p:cNvSpPr>
          <p:nvPr>
            <p:ph idx="1"/>
          </p:nvPr>
        </p:nvSpPr>
        <p:spPr>
          <a:xfrm>
            <a:off x="838200" y="1478815"/>
            <a:ext cx="10668000" cy="4351338"/>
          </a:xfrm>
        </p:spPr>
        <p:txBody>
          <a:bodyPr>
            <a:normAutofit lnSpcReduction="10000"/>
          </a:bodyPr>
          <a:lstStyle/>
          <a:p>
            <a:r>
              <a:rPr lang="en-US" dirty="0"/>
              <a:t>LINs can “identify” a precise location (genome) without using any names of any continent, country, state, county, town (phylum, order, family, genus, species) and are much more precise than any “traditional” geography (also providing precise distance).</a:t>
            </a:r>
          </a:p>
          <a:p>
            <a:r>
              <a:rPr lang="en-US" dirty="0"/>
              <a:t>LINs can provide a stable reference framework to which to ”pin” the borders of countries, states, counties (family, genus, species).</a:t>
            </a:r>
          </a:p>
          <a:p>
            <a:r>
              <a:rPr lang="en-US" dirty="0"/>
              <a:t>LINs themselves do not change when a country or town (family or genus or species) changes borders or name.</a:t>
            </a:r>
          </a:p>
          <a:p>
            <a:r>
              <a:rPr lang="en-US" dirty="0"/>
              <a:t>As long as I have the GPS coordinates of a location (the LIN of a genome), I can use different languages or names (taxonomies) for the same location (genome) without getting confused.</a:t>
            </a:r>
          </a:p>
          <a:p>
            <a:endParaRPr lang="en-US" dirty="0"/>
          </a:p>
        </p:txBody>
      </p:sp>
    </p:spTree>
    <p:extLst>
      <p:ext uri="{BB962C8B-B14F-4D97-AF65-F5344CB8AC3E}">
        <p14:creationId xmlns:p14="http://schemas.microsoft.com/office/powerpoint/2010/main" val="1518235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1"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5C727A9-EE88-784D-1DC7-78A57BED6201}"/>
              </a:ext>
            </a:extLst>
          </p:cNvPr>
          <p:cNvGrpSpPr/>
          <p:nvPr/>
        </p:nvGrpSpPr>
        <p:grpSpPr>
          <a:xfrm>
            <a:off x="648990" y="573501"/>
            <a:ext cx="11021724" cy="5647425"/>
            <a:chOff x="17453422" y="5601058"/>
            <a:chExt cx="11021724" cy="5647425"/>
          </a:xfrm>
        </p:grpSpPr>
        <p:pic>
          <p:nvPicPr>
            <p:cNvPr id="5" name="Picture 4" descr="A rainbow pyramid with text overlay&#10;&#10;AI-generated content may be incorrect.">
              <a:extLst>
                <a:ext uri="{FF2B5EF4-FFF2-40B4-BE49-F238E27FC236}">
                  <a16:creationId xmlns:a16="http://schemas.microsoft.com/office/drawing/2014/main" id="{040203E9-A3C7-564F-38C8-30551B8FA469}"/>
                </a:ext>
              </a:extLst>
            </p:cNvPr>
            <p:cNvPicPr>
              <a:picLocks noChangeAspect="1"/>
            </p:cNvPicPr>
            <p:nvPr/>
          </p:nvPicPr>
          <p:blipFill>
            <a:blip r:embed="rId2"/>
            <a:srcRect t="6004" b="6894"/>
            <a:stretch>
              <a:fillRect/>
            </a:stretch>
          </p:blipFill>
          <p:spPr>
            <a:xfrm>
              <a:off x="17453422" y="5601058"/>
              <a:ext cx="7772400" cy="5647425"/>
            </a:xfrm>
            <a:prstGeom prst="rect">
              <a:avLst/>
            </a:prstGeom>
          </p:spPr>
        </p:pic>
        <p:sp>
          <p:nvSpPr>
            <p:cNvPr id="6" name="Rounded Rectangle 5">
              <a:extLst>
                <a:ext uri="{FF2B5EF4-FFF2-40B4-BE49-F238E27FC236}">
                  <a16:creationId xmlns:a16="http://schemas.microsoft.com/office/drawing/2014/main" id="{F9CF894B-EDA9-D235-CC16-EE6CE70D8155}"/>
                </a:ext>
              </a:extLst>
            </p:cNvPr>
            <p:cNvSpPr/>
            <p:nvPr/>
          </p:nvSpPr>
          <p:spPr>
            <a:xfrm>
              <a:off x="17654258" y="5649447"/>
              <a:ext cx="10820888" cy="1754406"/>
            </a:xfrm>
            <a:prstGeom prst="roundRect">
              <a:avLst/>
            </a:prstGeom>
            <a:solidFill>
              <a:srgbClr val="920D40">
                <a:alpha val="11996"/>
              </a:srgbClr>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grpSp>
      <p:sp>
        <p:nvSpPr>
          <p:cNvPr id="7" name="TextBox 6">
            <a:extLst>
              <a:ext uri="{FF2B5EF4-FFF2-40B4-BE49-F238E27FC236}">
                <a16:creationId xmlns:a16="http://schemas.microsoft.com/office/drawing/2014/main" id="{80082206-7DBA-B754-4A89-D1D643339A6A}"/>
              </a:ext>
            </a:extLst>
          </p:cNvPr>
          <p:cNvSpPr txBox="1"/>
          <p:nvPr/>
        </p:nvSpPr>
        <p:spPr>
          <a:xfrm>
            <a:off x="8421390" y="3836945"/>
            <a:ext cx="2944845" cy="461665"/>
          </a:xfrm>
          <a:prstGeom prst="rect">
            <a:avLst/>
          </a:prstGeom>
          <a:noFill/>
        </p:spPr>
        <p:txBody>
          <a:bodyPr wrap="none" rtlCol="0">
            <a:spAutoFit/>
          </a:bodyPr>
          <a:lstStyle/>
          <a:p>
            <a:r>
              <a:rPr lang="en-US" sz="2400" dirty="0"/>
              <a:t>Traditional taxonomy</a:t>
            </a:r>
          </a:p>
        </p:txBody>
      </p:sp>
      <p:sp>
        <p:nvSpPr>
          <p:cNvPr id="8" name="TextBox 7">
            <a:extLst>
              <a:ext uri="{FF2B5EF4-FFF2-40B4-BE49-F238E27FC236}">
                <a16:creationId xmlns:a16="http://schemas.microsoft.com/office/drawing/2014/main" id="{2A144185-EBCC-B165-3D47-D5204E38F257}"/>
              </a:ext>
            </a:extLst>
          </p:cNvPr>
          <p:cNvSpPr txBox="1"/>
          <p:nvPr/>
        </p:nvSpPr>
        <p:spPr>
          <a:xfrm>
            <a:off x="8278000" y="1365379"/>
            <a:ext cx="3157596" cy="830997"/>
          </a:xfrm>
          <a:prstGeom prst="rect">
            <a:avLst/>
          </a:prstGeom>
          <a:noFill/>
        </p:spPr>
        <p:txBody>
          <a:bodyPr wrap="none" rtlCol="0">
            <a:spAutoFit/>
          </a:bodyPr>
          <a:lstStyle/>
          <a:p>
            <a:pPr algn="ctr"/>
            <a:r>
              <a:rPr lang="en-US" sz="2400" dirty="0"/>
              <a:t>“Enhanced” taxonomy</a:t>
            </a:r>
          </a:p>
          <a:p>
            <a:pPr algn="ctr"/>
            <a:r>
              <a:rPr lang="en-US" sz="2400" dirty="0"/>
              <a:t>(LINs)</a:t>
            </a:r>
          </a:p>
        </p:txBody>
      </p:sp>
    </p:spTree>
    <p:extLst>
      <p:ext uri="{BB962C8B-B14F-4D97-AF65-F5344CB8AC3E}">
        <p14:creationId xmlns:p14="http://schemas.microsoft.com/office/powerpoint/2010/main" val="883653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BFEC7-A2A8-98BC-9CA9-C4EC70FE4FFB}"/>
              </a:ext>
            </a:extLst>
          </p:cNvPr>
          <p:cNvSpPr>
            <a:spLocks noGrp="1"/>
          </p:cNvSpPr>
          <p:nvPr>
            <p:ph type="title"/>
          </p:nvPr>
        </p:nvSpPr>
        <p:spPr>
          <a:xfrm>
            <a:off x="641131" y="67554"/>
            <a:ext cx="11316170" cy="1325563"/>
          </a:xfrm>
        </p:spPr>
        <p:txBody>
          <a:bodyPr/>
          <a:lstStyle/>
          <a:p>
            <a:r>
              <a:rPr lang="en-US" b="1" dirty="0"/>
              <a:t>Science </a:t>
            </a:r>
            <a:r>
              <a:rPr lang="en-US" dirty="0"/>
              <a:t>Fiction</a:t>
            </a:r>
            <a:r>
              <a:rPr lang="en-US" b="1" dirty="0"/>
              <a:t> of Plant pathogen identification</a:t>
            </a:r>
          </a:p>
        </p:txBody>
      </p:sp>
      <p:sp>
        <p:nvSpPr>
          <p:cNvPr id="4" name="TextBox 3">
            <a:extLst>
              <a:ext uri="{FF2B5EF4-FFF2-40B4-BE49-F238E27FC236}">
                <a16:creationId xmlns:a16="http://schemas.microsoft.com/office/drawing/2014/main" id="{74D288A6-A40E-A8F6-0EE5-FBC4556AB24D}"/>
              </a:ext>
            </a:extLst>
          </p:cNvPr>
          <p:cNvSpPr txBox="1"/>
          <p:nvPr/>
        </p:nvSpPr>
        <p:spPr>
          <a:xfrm>
            <a:off x="782220" y="5477351"/>
            <a:ext cx="10669780" cy="954107"/>
          </a:xfrm>
          <a:prstGeom prst="rect">
            <a:avLst/>
          </a:prstGeom>
          <a:noFill/>
        </p:spPr>
        <p:txBody>
          <a:bodyPr wrap="none" rtlCol="0">
            <a:spAutoFit/>
          </a:bodyPr>
          <a:lstStyle/>
          <a:p>
            <a:pPr algn="ctr"/>
            <a:r>
              <a:rPr lang="en-US" sz="2800" b="1" dirty="0"/>
              <a:t>Precise </a:t>
            </a:r>
            <a:r>
              <a:rPr lang="en-US" sz="2800" b="1" dirty="0">
                <a:solidFill>
                  <a:srgbClr val="C00000"/>
                </a:solidFill>
              </a:rPr>
              <a:t>identification</a:t>
            </a:r>
            <a:r>
              <a:rPr lang="en-US" sz="2800" b="1" dirty="0"/>
              <a:t> + characterization + outbreak investigation</a:t>
            </a:r>
          </a:p>
          <a:p>
            <a:pPr algn="ctr"/>
            <a:r>
              <a:rPr lang="en-US" sz="2800" b="1" dirty="0"/>
              <a:t>for any and all pathogens</a:t>
            </a:r>
          </a:p>
        </p:txBody>
      </p:sp>
      <p:pic>
        <p:nvPicPr>
          <p:cNvPr id="8" name="Picture 7">
            <a:extLst>
              <a:ext uri="{FF2B5EF4-FFF2-40B4-BE49-F238E27FC236}">
                <a16:creationId xmlns:a16="http://schemas.microsoft.com/office/drawing/2014/main" id="{EE693D15-3D78-529D-FC85-7A01B56F5A13}"/>
              </a:ext>
            </a:extLst>
          </p:cNvPr>
          <p:cNvPicPr>
            <a:picLocks noChangeAspect="1"/>
          </p:cNvPicPr>
          <p:nvPr/>
        </p:nvPicPr>
        <p:blipFill rotWithShape="1">
          <a:blip r:embed="rId3"/>
          <a:srcRect t="25193" b="28861"/>
          <a:stretch/>
        </p:blipFill>
        <p:spPr>
          <a:xfrm>
            <a:off x="1400433" y="1374827"/>
            <a:ext cx="9144000" cy="2940909"/>
          </a:xfrm>
          <a:prstGeom prst="rect">
            <a:avLst/>
          </a:prstGeom>
        </p:spPr>
      </p:pic>
      <p:sp>
        <p:nvSpPr>
          <p:cNvPr id="9" name="TextBox 8">
            <a:extLst>
              <a:ext uri="{FF2B5EF4-FFF2-40B4-BE49-F238E27FC236}">
                <a16:creationId xmlns:a16="http://schemas.microsoft.com/office/drawing/2014/main" id="{5BE1E9E9-8C81-4177-B3C9-1CD706A560FE}"/>
              </a:ext>
            </a:extLst>
          </p:cNvPr>
          <p:cNvSpPr txBox="1"/>
          <p:nvPr/>
        </p:nvSpPr>
        <p:spPr>
          <a:xfrm>
            <a:off x="8204886" y="2576848"/>
            <a:ext cx="1740348" cy="369332"/>
          </a:xfrm>
          <a:prstGeom prst="rect">
            <a:avLst/>
          </a:prstGeom>
          <a:noFill/>
        </p:spPr>
        <p:txBody>
          <a:bodyPr wrap="none" rtlCol="0">
            <a:spAutoFit/>
          </a:bodyPr>
          <a:lstStyle/>
          <a:p>
            <a:r>
              <a:rPr lang="en-US" dirty="0"/>
              <a:t>The pathogen is:</a:t>
            </a:r>
          </a:p>
        </p:txBody>
      </p:sp>
      <p:cxnSp>
        <p:nvCxnSpPr>
          <p:cNvPr id="11" name="Straight Arrow Connector 10">
            <a:extLst>
              <a:ext uri="{FF2B5EF4-FFF2-40B4-BE49-F238E27FC236}">
                <a16:creationId xmlns:a16="http://schemas.microsoft.com/office/drawing/2014/main" id="{924BE282-57F9-5C0D-5D2F-68EB969BC221}"/>
              </a:ext>
            </a:extLst>
          </p:cNvPr>
          <p:cNvCxnSpPr/>
          <p:nvPr/>
        </p:nvCxnSpPr>
        <p:spPr>
          <a:xfrm>
            <a:off x="3175686" y="2761514"/>
            <a:ext cx="60548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5394E21-562E-2DD9-6E3C-22E08C91C0D6}"/>
              </a:ext>
            </a:extLst>
          </p:cNvPr>
          <p:cNvCxnSpPr/>
          <p:nvPr/>
        </p:nvCxnSpPr>
        <p:spPr>
          <a:xfrm>
            <a:off x="4539049" y="2761514"/>
            <a:ext cx="60548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01F9BB36-38C6-3229-04E0-D788580FF423}"/>
              </a:ext>
            </a:extLst>
          </p:cNvPr>
          <p:cNvCxnSpPr/>
          <p:nvPr/>
        </p:nvCxnSpPr>
        <p:spPr>
          <a:xfrm>
            <a:off x="7224585" y="2736969"/>
            <a:ext cx="60548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236F39F-9B5E-86B2-1BBB-36CC09A41C61}"/>
              </a:ext>
            </a:extLst>
          </p:cNvPr>
          <p:cNvSpPr txBox="1"/>
          <p:nvPr/>
        </p:nvSpPr>
        <p:spPr>
          <a:xfrm>
            <a:off x="1728490" y="4382574"/>
            <a:ext cx="8735020" cy="461665"/>
          </a:xfrm>
          <a:prstGeom prst="rect">
            <a:avLst/>
          </a:prstGeom>
          <a:noFill/>
        </p:spPr>
        <p:txBody>
          <a:bodyPr wrap="none" rtlCol="0">
            <a:spAutoFit/>
          </a:bodyPr>
          <a:lstStyle/>
          <a:p>
            <a:pPr algn="ctr"/>
            <a:r>
              <a:rPr lang="en-US" sz="2400" dirty="0"/>
              <a:t>Extract + sequence + computer programs + databases + AI + network</a:t>
            </a:r>
          </a:p>
        </p:txBody>
      </p:sp>
      <p:cxnSp>
        <p:nvCxnSpPr>
          <p:cNvPr id="15" name="Straight Arrow Connector 14">
            <a:extLst>
              <a:ext uri="{FF2B5EF4-FFF2-40B4-BE49-F238E27FC236}">
                <a16:creationId xmlns:a16="http://schemas.microsoft.com/office/drawing/2014/main" id="{AFAC5D4D-3902-30B3-AE19-128C57653FA4}"/>
              </a:ext>
            </a:extLst>
          </p:cNvPr>
          <p:cNvCxnSpPr>
            <a:cxnSpLocks/>
          </p:cNvCxnSpPr>
          <p:nvPr/>
        </p:nvCxnSpPr>
        <p:spPr>
          <a:xfrm>
            <a:off x="5679989" y="4830544"/>
            <a:ext cx="0" cy="64666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64D2B5-32B2-DC91-82FC-E0AB51BFB1D4}"/>
              </a:ext>
            </a:extLst>
          </p:cNvPr>
          <p:cNvSpPr txBox="1"/>
          <p:nvPr/>
        </p:nvSpPr>
        <p:spPr>
          <a:xfrm>
            <a:off x="9827387" y="6556272"/>
            <a:ext cx="2331664" cy="338554"/>
          </a:xfrm>
          <a:prstGeom prst="rect">
            <a:avLst/>
          </a:prstGeom>
          <a:noFill/>
        </p:spPr>
        <p:txBody>
          <a:bodyPr wrap="none" rtlCol="0">
            <a:spAutoFit/>
          </a:bodyPr>
          <a:lstStyle/>
          <a:p>
            <a:r>
              <a:rPr lang="en-US" sz="1600" dirty="0"/>
              <a:t>made with </a:t>
            </a:r>
            <a:r>
              <a:rPr lang="en-US" sz="1600" dirty="0" err="1"/>
              <a:t>biorender.com</a:t>
            </a:r>
            <a:endParaRPr lang="en-US" sz="1600" dirty="0"/>
          </a:p>
        </p:txBody>
      </p:sp>
      <p:sp>
        <p:nvSpPr>
          <p:cNvPr id="3" name="TextBox 2">
            <a:extLst>
              <a:ext uri="{FF2B5EF4-FFF2-40B4-BE49-F238E27FC236}">
                <a16:creationId xmlns:a16="http://schemas.microsoft.com/office/drawing/2014/main" id="{2295573B-DE7B-59A7-E1FF-C503F4E647C4}"/>
              </a:ext>
            </a:extLst>
          </p:cNvPr>
          <p:cNvSpPr txBox="1"/>
          <p:nvPr/>
        </p:nvSpPr>
        <p:spPr>
          <a:xfrm>
            <a:off x="5877944" y="4945790"/>
            <a:ext cx="1205843" cy="369332"/>
          </a:xfrm>
          <a:prstGeom prst="rect">
            <a:avLst/>
          </a:prstGeom>
          <a:noFill/>
        </p:spPr>
        <p:txBody>
          <a:bodyPr wrap="none" rtlCol="0">
            <a:spAutoFit/>
          </a:bodyPr>
          <a:lstStyle/>
          <a:p>
            <a:r>
              <a:rPr lang="en-US" dirty="0"/>
              <a:t>Fast: hours</a:t>
            </a:r>
          </a:p>
        </p:txBody>
      </p:sp>
    </p:spTree>
    <p:extLst>
      <p:ext uri="{BB962C8B-B14F-4D97-AF65-F5344CB8AC3E}">
        <p14:creationId xmlns:p14="http://schemas.microsoft.com/office/powerpoint/2010/main" val="1956227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2EB60-469E-921E-AFA2-8279E620EC07}"/>
              </a:ext>
            </a:extLst>
          </p:cNvPr>
          <p:cNvSpPr>
            <a:spLocks noGrp="1"/>
          </p:cNvSpPr>
          <p:nvPr>
            <p:ph type="title"/>
          </p:nvPr>
        </p:nvSpPr>
        <p:spPr>
          <a:xfrm>
            <a:off x="838200" y="365126"/>
            <a:ext cx="10515600" cy="1001220"/>
          </a:xfrm>
        </p:spPr>
        <p:txBody>
          <a:bodyPr/>
          <a:lstStyle/>
          <a:p>
            <a:r>
              <a:rPr lang="en-US" b="1" dirty="0"/>
              <a:t>Pathogen Identification</a:t>
            </a:r>
          </a:p>
        </p:txBody>
      </p:sp>
      <p:sp>
        <p:nvSpPr>
          <p:cNvPr id="3" name="Content Placeholder 2">
            <a:extLst>
              <a:ext uri="{FF2B5EF4-FFF2-40B4-BE49-F238E27FC236}">
                <a16:creationId xmlns:a16="http://schemas.microsoft.com/office/drawing/2014/main" id="{B26340EC-A8D7-0D99-CCA6-C8EFC55B6899}"/>
              </a:ext>
            </a:extLst>
          </p:cNvPr>
          <p:cNvSpPr>
            <a:spLocks noGrp="1"/>
          </p:cNvSpPr>
          <p:nvPr>
            <p:ph idx="1"/>
          </p:nvPr>
        </p:nvSpPr>
        <p:spPr>
          <a:xfrm>
            <a:off x="838200" y="1690688"/>
            <a:ext cx="10515600" cy="4351338"/>
          </a:xfrm>
        </p:spPr>
        <p:txBody>
          <a:bodyPr>
            <a:normAutofit/>
          </a:bodyPr>
          <a:lstStyle/>
          <a:p>
            <a:r>
              <a:rPr lang="en-US" sz="3600" dirty="0"/>
              <a:t>Usually a two-step process:</a:t>
            </a:r>
          </a:p>
          <a:p>
            <a:pPr marL="914400" lvl="1" indent="-457200">
              <a:buFont typeface="+mj-lt"/>
              <a:buAutoNum type="arabicPeriod"/>
            </a:pPr>
            <a:r>
              <a:rPr lang="en-US" sz="3200" dirty="0"/>
              <a:t>Taxonomic identification to the genus or species rank</a:t>
            </a:r>
          </a:p>
          <a:p>
            <a:pPr marL="914400" lvl="1" indent="-457200">
              <a:buFont typeface="+mj-lt"/>
              <a:buAutoNum type="arabicPeriod"/>
            </a:pPr>
            <a:r>
              <a:rPr lang="en-US" sz="3200" dirty="0"/>
              <a:t>Strain typing to identify the precise strain within the species, source attribution, outbreak </a:t>
            </a:r>
            <a:r>
              <a:rPr lang="en-US" sz="3200" b="1" dirty="0"/>
              <a:t>detection</a:t>
            </a:r>
            <a:r>
              <a:rPr lang="en-US" sz="3200" dirty="0"/>
              <a:t> and investigation, and more …</a:t>
            </a:r>
          </a:p>
          <a:p>
            <a:endParaRPr lang="en-US" sz="3600" dirty="0"/>
          </a:p>
        </p:txBody>
      </p:sp>
    </p:spTree>
    <p:extLst>
      <p:ext uri="{BB962C8B-B14F-4D97-AF65-F5344CB8AC3E}">
        <p14:creationId xmlns:p14="http://schemas.microsoft.com/office/powerpoint/2010/main" val="269746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BB84CF-7E86-909A-B40F-8A95FDF1B64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dirty="0">
                <a:solidFill>
                  <a:srgbClr val="FFFFFF"/>
                </a:solidFill>
                <a:latin typeface="+mj-lt"/>
                <a:ea typeface="+mj-ea"/>
                <a:cs typeface="+mj-cs"/>
              </a:rPr>
              <a:t>Taxonomy: identify to the genus or species rank</a:t>
            </a:r>
          </a:p>
        </p:txBody>
      </p:sp>
      <p:pic>
        <p:nvPicPr>
          <p:cNvPr id="5" name="Picture 4" descr="A pyramid of colorful squares&#10;&#10;AI-generated content may be incorrect.">
            <a:extLst>
              <a:ext uri="{FF2B5EF4-FFF2-40B4-BE49-F238E27FC236}">
                <a16:creationId xmlns:a16="http://schemas.microsoft.com/office/drawing/2014/main" id="{CF6D6C70-6219-3ED6-EFBC-65EC0C02E2B3}"/>
              </a:ext>
            </a:extLst>
          </p:cNvPr>
          <p:cNvPicPr>
            <a:picLocks noChangeAspect="1"/>
          </p:cNvPicPr>
          <p:nvPr/>
        </p:nvPicPr>
        <p:blipFill>
          <a:blip r:embed="rId2"/>
          <a:stretch>
            <a:fillRect/>
          </a:stretch>
        </p:blipFill>
        <p:spPr>
          <a:xfrm>
            <a:off x="4777316" y="1020687"/>
            <a:ext cx="6780700" cy="4814296"/>
          </a:xfrm>
          <a:prstGeom prst="rect">
            <a:avLst/>
          </a:prstGeom>
        </p:spPr>
      </p:pic>
    </p:spTree>
    <p:extLst>
      <p:ext uri="{BB962C8B-B14F-4D97-AF65-F5344CB8AC3E}">
        <p14:creationId xmlns:p14="http://schemas.microsoft.com/office/powerpoint/2010/main" val="2923110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0B68F-83A9-305D-8CCA-745D1DC16671}"/>
              </a:ext>
            </a:extLst>
          </p:cNvPr>
          <p:cNvSpPr>
            <a:spLocks noGrp="1"/>
          </p:cNvSpPr>
          <p:nvPr>
            <p:ph type="title"/>
          </p:nvPr>
        </p:nvSpPr>
        <p:spPr>
          <a:xfrm>
            <a:off x="1076799" y="2633886"/>
            <a:ext cx="10515600" cy="1325563"/>
          </a:xfrm>
        </p:spPr>
        <p:txBody>
          <a:bodyPr/>
          <a:lstStyle/>
          <a:p>
            <a:pPr algn="ctr"/>
            <a:r>
              <a:rPr lang="en-US" b="1" dirty="0"/>
              <a:t>Genome-based taxonomic identification</a:t>
            </a:r>
            <a:br>
              <a:rPr lang="en-US" b="1" dirty="0"/>
            </a:br>
            <a:r>
              <a:rPr lang="en-US" dirty="0"/>
              <a:t>(focus on prokaryotes)</a:t>
            </a:r>
          </a:p>
        </p:txBody>
      </p:sp>
    </p:spTree>
    <p:extLst>
      <p:ext uri="{BB962C8B-B14F-4D97-AF65-F5344CB8AC3E}">
        <p14:creationId xmlns:p14="http://schemas.microsoft.com/office/powerpoint/2010/main" val="3596883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0BB1-8582-268F-0785-E0023492C412}"/>
              </a:ext>
            </a:extLst>
          </p:cNvPr>
          <p:cNvSpPr>
            <a:spLocks noGrp="1"/>
          </p:cNvSpPr>
          <p:nvPr>
            <p:ph type="title"/>
          </p:nvPr>
        </p:nvSpPr>
        <p:spPr/>
        <p:txBody>
          <a:bodyPr/>
          <a:lstStyle/>
          <a:p>
            <a:r>
              <a:rPr lang="en-US" b="1" dirty="0"/>
              <a:t>Average Nucleotide Identity (ANI)</a:t>
            </a:r>
          </a:p>
        </p:txBody>
      </p:sp>
      <p:sp>
        <p:nvSpPr>
          <p:cNvPr id="3" name="Content Placeholder 2">
            <a:extLst>
              <a:ext uri="{FF2B5EF4-FFF2-40B4-BE49-F238E27FC236}">
                <a16:creationId xmlns:a16="http://schemas.microsoft.com/office/drawing/2014/main" id="{8AF01536-AA02-9667-C7C0-49B62168EE14}"/>
              </a:ext>
            </a:extLst>
          </p:cNvPr>
          <p:cNvSpPr>
            <a:spLocks noGrp="1"/>
          </p:cNvSpPr>
          <p:nvPr>
            <p:ph idx="1"/>
          </p:nvPr>
        </p:nvSpPr>
        <p:spPr>
          <a:xfrm>
            <a:off x="838200" y="1462209"/>
            <a:ext cx="10515600" cy="4351338"/>
          </a:xfrm>
        </p:spPr>
        <p:txBody>
          <a:bodyPr/>
          <a:lstStyle/>
          <a:p>
            <a:r>
              <a:rPr lang="en-US" dirty="0"/>
              <a:t>How different two genomes are from each other </a:t>
            </a:r>
          </a:p>
          <a:p>
            <a:r>
              <a:rPr lang="en-US" dirty="0"/>
              <a:t>Species delineation: 95%</a:t>
            </a:r>
          </a:p>
          <a:p>
            <a:r>
              <a:rPr lang="en-US" dirty="0"/>
              <a:t>Average amino acid identity (AAI) for higher taxonomic ranks</a:t>
            </a:r>
          </a:p>
        </p:txBody>
      </p:sp>
      <p:grpSp>
        <p:nvGrpSpPr>
          <p:cNvPr id="38" name="Group 37">
            <a:extLst>
              <a:ext uri="{FF2B5EF4-FFF2-40B4-BE49-F238E27FC236}">
                <a16:creationId xmlns:a16="http://schemas.microsoft.com/office/drawing/2014/main" id="{E21EC273-10B7-72A3-5B9D-D1B51C59EBC7}"/>
              </a:ext>
            </a:extLst>
          </p:cNvPr>
          <p:cNvGrpSpPr/>
          <p:nvPr/>
        </p:nvGrpSpPr>
        <p:grpSpPr>
          <a:xfrm>
            <a:off x="559952" y="3870794"/>
            <a:ext cx="4066468" cy="2466536"/>
            <a:chOff x="559952" y="3870794"/>
            <a:chExt cx="4066468" cy="2466536"/>
          </a:xfrm>
        </p:grpSpPr>
        <p:sp>
          <p:nvSpPr>
            <p:cNvPr id="8" name="Oval 7">
              <a:extLst>
                <a:ext uri="{FF2B5EF4-FFF2-40B4-BE49-F238E27FC236}">
                  <a16:creationId xmlns:a16="http://schemas.microsoft.com/office/drawing/2014/main" id="{F320013C-33DA-DFBD-59FE-6A1607C14B1D}"/>
                </a:ext>
              </a:extLst>
            </p:cNvPr>
            <p:cNvSpPr/>
            <p:nvPr/>
          </p:nvSpPr>
          <p:spPr>
            <a:xfrm>
              <a:off x="2206775" y="3870794"/>
              <a:ext cx="2419645" cy="2466536"/>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66FF6F4-F1F7-3BE3-CC6C-2753B006277B}"/>
                </a:ext>
              </a:extLst>
            </p:cNvPr>
            <p:cNvSpPr txBox="1"/>
            <p:nvPr/>
          </p:nvSpPr>
          <p:spPr>
            <a:xfrm>
              <a:off x="559952" y="4065771"/>
              <a:ext cx="1829347" cy="369332"/>
            </a:xfrm>
            <a:prstGeom prst="rect">
              <a:avLst/>
            </a:prstGeom>
            <a:noFill/>
          </p:spPr>
          <p:txBody>
            <a:bodyPr wrap="none" rtlCol="0">
              <a:spAutoFit/>
            </a:bodyPr>
            <a:lstStyle/>
            <a:p>
              <a:r>
                <a:rPr lang="en-US" i="1" dirty="0"/>
                <a:t>Genus 1 species 2</a:t>
              </a:r>
            </a:p>
          </p:txBody>
        </p:sp>
      </p:grpSp>
      <p:grpSp>
        <p:nvGrpSpPr>
          <p:cNvPr id="39" name="Group 38">
            <a:extLst>
              <a:ext uri="{FF2B5EF4-FFF2-40B4-BE49-F238E27FC236}">
                <a16:creationId xmlns:a16="http://schemas.microsoft.com/office/drawing/2014/main" id="{99C0F033-8B47-9E83-B047-1AA49A539FDB}"/>
              </a:ext>
            </a:extLst>
          </p:cNvPr>
          <p:cNvGrpSpPr/>
          <p:nvPr/>
        </p:nvGrpSpPr>
        <p:grpSpPr>
          <a:xfrm>
            <a:off x="2832596" y="5058235"/>
            <a:ext cx="4256364" cy="1261636"/>
            <a:chOff x="2832596" y="5058235"/>
            <a:chExt cx="4256364" cy="1261636"/>
          </a:xfrm>
        </p:grpSpPr>
        <p:sp>
          <p:nvSpPr>
            <p:cNvPr id="10" name="TextBox 9">
              <a:extLst>
                <a:ext uri="{FF2B5EF4-FFF2-40B4-BE49-F238E27FC236}">
                  <a16:creationId xmlns:a16="http://schemas.microsoft.com/office/drawing/2014/main" id="{E8206FF9-1F1A-0620-CBBD-5BB599F48E9D}"/>
                </a:ext>
              </a:extLst>
            </p:cNvPr>
            <p:cNvSpPr txBox="1"/>
            <p:nvPr/>
          </p:nvSpPr>
          <p:spPr>
            <a:xfrm>
              <a:off x="2832596" y="5163766"/>
              <a:ext cx="1350883" cy="369332"/>
            </a:xfrm>
            <a:prstGeom prst="rect">
              <a:avLst/>
            </a:prstGeom>
            <a:noFill/>
          </p:spPr>
          <p:txBody>
            <a:bodyPr wrap="none" rtlCol="0">
              <a:spAutoFit/>
            </a:bodyPr>
            <a:lstStyle/>
            <a:p>
              <a:r>
                <a:rPr lang="en-US" dirty="0"/>
                <a:t>type strain 2</a:t>
              </a:r>
            </a:p>
          </p:txBody>
        </p:sp>
        <p:grpSp>
          <p:nvGrpSpPr>
            <p:cNvPr id="27" name="Group 26">
              <a:extLst>
                <a:ext uri="{FF2B5EF4-FFF2-40B4-BE49-F238E27FC236}">
                  <a16:creationId xmlns:a16="http://schemas.microsoft.com/office/drawing/2014/main" id="{BD27246E-FAF8-1BBE-DDED-DCF1B91B77D3}"/>
                </a:ext>
              </a:extLst>
            </p:cNvPr>
            <p:cNvGrpSpPr/>
            <p:nvPr/>
          </p:nvGrpSpPr>
          <p:grpSpPr>
            <a:xfrm>
              <a:off x="3325158" y="5058235"/>
              <a:ext cx="3763802" cy="1261636"/>
              <a:chOff x="3325158" y="5058235"/>
              <a:chExt cx="3763802" cy="1261636"/>
            </a:xfrm>
          </p:grpSpPr>
          <p:cxnSp>
            <p:nvCxnSpPr>
              <p:cNvPr id="5" name="Straight Arrow Connector 4">
                <a:extLst>
                  <a:ext uri="{FF2B5EF4-FFF2-40B4-BE49-F238E27FC236}">
                    <a16:creationId xmlns:a16="http://schemas.microsoft.com/office/drawing/2014/main" id="{A1DB5931-1F0B-5372-86E5-83A919767FC4}"/>
                  </a:ext>
                </a:extLst>
              </p:cNvPr>
              <p:cNvCxnSpPr>
                <a:cxnSpLocks/>
                <a:stCxn id="10" idx="0"/>
              </p:cNvCxnSpPr>
              <p:nvPr/>
            </p:nvCxnSpPr>
            <p:spPr>
              <a:xfrm>
                <a:off x="3508038" y="5163766"/>
                <a:ext cx="3580922"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D6590214-CD2A-8D75-5257-8CCF67A08FEE}"/>
                  </a:ext>
                </a:extLst>
              </p:cNvPr>
              <p:cNvSpPr/>
              <p:nvPr/>
            </p:nvSpPr>
            <p:spPr>
              <a:xfrm>
                <a:off x="3325158" y="5058235"/>
                <a:ext cx="182880" cy="182880"/>
              </a:xfrm>
              <a:prstGeom prst="ellipse">
                <a:avLst/>
              </a:prstGeom>
              <a:solidFill>
                <a:srgbClr val="00B050"/>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015757B-CFAB-E119-4FDE-C73AE9B234EF}"/>
                  </a:ext>
                </a:extLst>
              </p:cNvPr>
              <p:cNvSpPr txBox="1"/>
              <p:nvPr/>
            </p:nvSpPr>
            <p:spPr>
              <a:xfrm>
                <a:off x="4230416" y="5119542"/>
                <a:ext cx="2232342" cy="1200329"/>
              </a:xfrm>
              <a:prstGeom prst="rect">
                <a:avLst/>
              </a:prstGeom>
              <a:noFill/>
            </p:spPr>
            <p:txBody>
              <a:bodyPr wrap="none" rtlCol="0">
                <a:spAutoFit/>
              </a:bodyPr>
              <a:lstStyle/>
              <a:p>
                <a:pPr algn="ctr"/>
                <a:r>
                  <a:rPr lang="en-US" dirty="0"/>
                  <a:t>&lt;95% ANI</a:t>
                </a:r>
              </a:p>
              <a:p>
                <a:pPr algn="ctr"/>
                <a:r>
                  <a:rPr lang="en-US" dirty="0"/>
                  <a:t>and different</a:t>
                </a:r>
              </a:p>
              <a:p>
                <a:pPr algn="ctr"/>
                <a:r>
                  <a:rPr lang="en-US" dirty="0"/>
                  <a:t>in at least one</a:t>
                </a:r>
              </a:p>
              <a:p>
                <a:pPr algn="ctr"/>
                <a:r>
                  <a:rPr lang="en-US" dirty="0"/>
                  <a:t>diagnostic phenotype</a:t>
                </a:r>
              </a:p>
            </p:txBody>
          </p:sp>
        </p:grpSp>
      </p:grpSp>
      <p:grpSp>
        <p:nvGrpSpPr>
          <p:cNvPr id="14" name="Group 13">
            <a:extLst>
              <a:ext uri="{FF2B5EF4-FFF2-40B4-BE49-F238E27FC236}">
                <a16:creationId xmlns:a16="http://schemas.microsoft.com/office/drawing/2014/main" id="{96AF5217-4C37-5CA6-21AF-0AF82F979710}"/>
              </a:ext>
            </a:extLst>
          </p:cNvPr>
          <p:cNvGrpSpPr/>
          <p:nvPr/>
        </p:nvGrpSpPr>
        <p:grpSpPr>
          <a:xfrm>
            <a:off x="6693903" y="5047149"/>
            <a:ext cx="1350883" cy="469435"/>
            <a:chOff x="6693903" y="5047149"/>
            <a:chExt cx="1350883" cy="469435"/>
          </a:xfrm>
        </p:grpSpPr>
        <p:sp>
          <p:nvSpPr>
            <p:cNvPr id="13" name="TextBox 12">
              <a:extLst>
                <a:ext uri="{FF2B5EF4-FFF2-40B4-BE49-F238E27FC236}">
                  <a16:creationId xmlns:a16="http://schemas.microsoft.com/office/drawing/2014/main" id="{52D62297-D65F-882E-FD82-367AC757C3BF}"/>
                </a:ext>
              </a:extLst>
            </p:cNvPr>
            <p:cNvSpPr txBox="1"/>
            <p:nvPr/>
          </p:nvSpPr>
          <p:spPr>
            <a:xfrm>
              <a:off x="6693903" y="5147252"/>
              <a:ext cx="1350883" cy="369332"/>
            </a:xfrm>
            <a:prstGeom prst="rect">
              <a:avLst/>
            </a:prstGeom>
            <a:noFill/>
          </p:spPr>
          <p:txBody>
            <a:bodyPr wrap="none" rtlCol="0">
              <a:spAutoFit/>
            </a:bodyPr>
            <a:lstStyle/>
            <a:p>
              <a:r>
                <a:rPr lang="en-US" dirty="0"/>
                <a:t>type strain 1</a:t>
              </a:r>
            </a:p>
          </p:txBody>
        </p:sp>
        <p:sp>
          <p:nvSpPr>
            <p:cNvPr id="18" name="Oval 17">
              <a:extLst>
                <a:ext uri="{FF2B5EF4-FFF2-40B4-BE49-F238E27FC236}">
                  <a16:creationId xmlns:a16="http://schemas.microsoft.com/office/drawing/2014/main" id="{1087CC69-1474-94AD-6B04-887F89051EAE}"/>
                </a:ext>
              </a:extLst>
            </p:cNvPr>
            <p:cNvSpPr/>
            <p:nvPr/>
          </p:nvSpPr>
          <p:spPr>
            <a:xfrm>
              <a:off x="7088960" y="5047149"/>
              <a:ext cx="182880" cy="182880"/>
            </a:xfrm>
            <a:prstGeom prst="ellipse">
              <a:avLst/>
            </a:prstGeom>
            <a:solidFill>
              <a:schemeClr val="accent2">
                <a:lumMod val="60000"/>
                <a:lumOff val="40000"/>
              </a:schemeClr>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95B7813B-001E-1364-5A98-D1C41C4E6328}"/>
              </a:ext>
            </a:extLst>
          </p:cNvPr>
          <p:cNvGrpSpPr/>
          <p:nvPr/>
        </p:nvGrpSpPr>
        <p:grpSpPr>
          <a:xfrm>
            <a:off x="5968819" y="3874842"/>
            <a:ext cx="5834362" cy="2466536"/>
            <a:chOff x="5968819" y="3874842"/>
            <a:chExt cx="5834362" cy="2466536"/>
          </a:xfrm>
        </p:grpSpPr>
        <p:sp>
          <p:nvSpPr>
            <p:cNvPr id="17" name="Oval 16">
              <a:extLst>
                <a:ext uri="{FF2B5EF4-FFF2-40B4-BE49-F238E27FC236}">
                  <a16:creationId xmlns:a16="http://schemas.microsoft.com/office/drawing/2014/main" id="{A8A8584E-E3C0-AADB-CD94-044315A04B83}"/>
                </a:ext>
              </a:extLst>
            </p:cNvPr>
            <p:cNvSpPr/>
            <p:nvPr/>
          </p:nvSpPr>
          <p:spPr>
            <a:xfrm>
              <a:off x="7271840" y="3999041"/>
              <a:ext cx="182880" cy="182880"/>
            </a:xfrm>
            <a:prstGeom prst="ellipse">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7BADBAE-62C1-90AA-B6E9-6227B269D62C}"/>
                </a:ext>
              </a:extLst>
            </p:cNvPr>
            <p:cNvSpPr/>
            <p:nvPr/>
          </p:nvSpPr>
          <p:spPr>
            <a:xfrm>
              <a:off x="5968819" y="3874842"/>
              <a:ext cx="2419645" cy="2466536"/>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4CEB6D0-B7DC-281F-3DF1-DD0B8D3690B4}"/>
                </a:ext>
              </a:extLst>
            </p:cNvPr>
            <p:cNvSpPr txBox="1"/>
            <p:nvPr/>
          </p:nvSpPr>
          <p:spPr>
            <a:xfrm>
              <a:off x="7973354" y="3933728"/>
              <a:ext cx="1829347" cy="369332"/>
            </a:xfrm>
            <a:prstGeom prst="rect">
              <a:avLst/>
            </a:prstGeom>
            <a:noFill/>
          </p:spPr>
          <p:txBody>
            <a:bodyPr wrap="none" rtlCol="0">
              <a:spAutoFit/>
            </a:bodyPr>
            <a:lstStyle/>
            <a:p>
              <a:r>
                <a:rPr lang="en-US" i="1" dirty="0"/>
                <a:t>Genus 1 species 1</a:t>
              </a:r>
            </a:p>
          </p:txBody>
        </p:sp>
        <p:cxnSp>
          <p:nvCxnSpPr>
            <p:cNvPr id="21" name="Straight Arrow Connector 20">
              <a:extLst>
                <a:ext uri="{FF2B5EF4-FFF2-40B4-BE49-F238E27FC236}">
                  <a16:creationId xmlns:a16="http://schemas.microsoft.com/office/drawing/2014/main" id="{C412CA8A-54D4-A9E9-57C4-0C3D8D748110}"/>
                </a:ext>
              </a:extLst>
            </p:cNvPr>
            <p:cNvCxnSpPr>
              <a:stCxn id="8" idx="0"/>
              <a:endCxn id="20" idx="4"/>
            </p:cNvCxnSpPr>
            <p:nvPr/>
          </p:nvCxnSpPr>
          <p:spPr>
            <a:xfrm flipV="1">
              <a:off x="7180400" y="4181921"/>
              <a:ext cx="182880" cy="86522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5696C25-AAA0-DB45-0B91-1482340C061D}"/>
                </a:ext>
              </a:extLst>
            </p:cNvPr>
            <p:cNvSpPr txBox="1"/>
            <p:nvPr/>
          </p:nvSpPr>
          <p:spPr>
            <a:xfrm>
              <a:off x="8502234" y="4824086"/>
              <a:ext cx="3300947" cy="646331"/>
            </a:xfrm>
            <a:prstGeom prst="rect">
              <a:avLst/>
            </a:prstGeom>
            <a:noFill/>
          </p:spPr>
          <p:txBody>
            <a:bodyPr wrap="square" rtlCol="0">
              <a:spAutoFit/>
            </a:bodyPr>
            <a:lstStyle/>
            <a:p>
              <a:pPr algn="ctr"/>
              <a:r>
                <a:rPr lang="en-US" dirty="0"/>
                <a:t>&gt;95% ANI and share at least one diagnostic phenotype</a:t>
              </a:r>
            </a:p>
          </p:txBody>
        </p:sp>
      </p:grpSp>
      <p:grpSp>
        <p:nvGrpSpPr>
          <p:cNvPr id="26" name="Group 25">
            <a:extLst>
              <a:ext uri="{FF2B5EF4-FFF2-40B4-BE49-F238E27FC236}">
                <a16:creationId xmlns:a16="http://schemas.microsoft.com/office/drawing/2014/main" id="{086F5C91-8BCD-7E1D-BD34-DE72FC4EE8EB}"/>
              </a:ext>
            </a:extLst>
          </p:cNvPr>
          <p:cNvGrpSpPr/>
          <p:nvPr/>
        </p:nvGrpSpPr>
        <p:grpSpPr>
          <a:xfrm>
            <a:off x="6484046" y="4174851"/>
            <a:ext cx="1095523" cy="2052333"/>
            <a:chOff x="6484046" y="4174851"/>
            <a:chExt cx="1095523" cy="2052333"/>
          </a:xfrm>
        </p:grpSpPr>
        <p:grpSp>
          <p:nvGrpSpPr>
            <p:cNvPr id="24" name="Group 23">
              <a:extLst>
                <a:ext uri="{FF2B5EF4-FFF2-40B4-BE49-F238E27FC236}">
                  <a16:creationId xmlns:a16="http://schemas.microsoft.com/office/drawing/2014/main" id="{7AE806BE-893A-7F25-FA6E-DDFD5CCFF97A}"/>
                </a:ext>
              </a:extLst>
            </p:cNvPr>
            <p:cNvGrpSpPr/>
            <p:nvPr/>
          </p:nvGrpSpPr>
          <p:grpSpPr>
            <a:xfrm>
              <a:off x="6484046" y="4174851"/>
              <a:ext cx="433756" cy="467165"/>
              <a:chOff x="9632856" y="4121834"/>
              <a:chExt cx="433756" cy="467165"/>
            </a:xfrm>
          </p:grpSpPr>
          <p:sp>
            <p:nvSpPr>
              <p:cNvPr id="33" name="Oval 32">
                <a:extLst>
                  <a:ext uri="{FF2B5EF4-FFF2-40B4-BE49-F238E27FC236}">
                    <a16:creationId xmlns:a16="http://schemas.microsoft.com/office/drawing/2014/main" id="{4331C704-779B-048A-91AB-5A0CA829A400}"/>
                  </a:ext>
                </a:extLst>
              </p:cNvPr>
              <p:cNvSpPr/>
              <p:nvPr/>
            </p:nvSpPr>
            <p:spPr>
              <a:xfrm>
                <a:off x="9800496" y="4406119"/>
                <a:ext cx="182880" cy="182880"/>
              </a:xfrm>
              <a:prstGeom prst="ellipse">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C634C606-AA06-FA7C-9EB9-2448C9229F52}"/>
                  </a:ext>
                </a:extLst>
              </p:cNvPr>
              <p:cNvSpPr/>
              <p:nvPr/>
            </p:nvSpPr>
            <p:spPr>
              <a:xfrm>
                <a:off x="9883732" y="4199206"/>
                <a:ext cx="182880" cy="182880"/>
              </a:xfrm>
              <a:prstGeom prst="ellipse">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CECE9D7-3E0C-476A-5A8E-929773789716}"/>
                  </a:ext>
                </a:extLst>
              </p:cNvPr>
              <p:cNvSpPr/>
              <p:nvPr/>
            </p:nvSpPr>
            <p:spPr>
              <a:xfrm>
                <a:off x="9632856" y="4121834"/>
                <a:ext cx="182880" cy="182880"/>
              </a:xfrm>
              <a:prstGeom prst="ellipse">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934E423D-637E-30F0-8038-3BE55EACFB17}"/>
                  </a:ext>
                </a:extLst>
              </p:cNvPr>
              <p:cNvSpPr/>
              <p:nvPr/>
            </p:nvSpPr>
            <p:spPr>
              <a:xfrm>
                <a:off x="9748325" y="4239652"/>
                <a:ext cx="182880" cy="182880"/>
              </a:xfrm>
              <a:prstGeom prst="ellipse">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B841DD60-5E3E-3860-0E25-002A03385527}"/>
                </a:ext>
              </a:extLst>
            </p:cNvPr>
            <p:cNvGrpSpPr/>
            <p:nvPr/>
          </p:nvGrpSpPr>
          <p:grpSpPr>
            <a:xfrm>
              <a:off x="7178641" y="5740088"/>
              <a:ext cx="400928" cy="487096"/>
              <a:chOff x="11136929" y="1102236"/>
              <a:chExt cx="400928" cy="487096"/>
            </a:xfrm>
          </p:grpSpPr>
          <p:sp>
            <p:nvSpPr>
              <p:cNvPr id="28" name="Oval 27">
                <a:extLst>
                  <a:ext uri="{FF2B5EF4-FFF2-40B4-BE49-F238E27FC236}">
                    <a16:creationId xmlns:a16="http://schemas.microsoft.com/office/drawing/2014/main" id="{09D380C5-4C47-860E-CADD-B82EC0558F5D}"/>
                  </a:ext>
                </a:extLst>
              </p:cNvPr>
              <p:cNvSpPr/>
              <p:nvPr/>
            </p:nvSpPr>
            <p:spPr>
              <a:xfrm>
                <a:off x="11319809" y="1102236"/>
                <a:ext cx="182880" cy="182880"/>
              </a:xfrm>
              <a:prstGeom prst="ellipse">
                <a:avLst/>
              </a:prstGeom>
              <a:solidFill>
                <a:schemeClr val="bg1"/>
              </a:solid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617811B-966A-2220-8AE6-54B8F1BA1B08}"/>
                  </a:ext>
                </a:extLst>
              </p:cNvPr>
              <p:cNvSpPr/>
              <p:nvPr/>
            </p:nvSpPr>
            <p:spPr>
              <a:xfrm>
                <a:off x="11354977" y="1269293"/>
                <a:ext cx="182880" cy="182880"/>
              </a:xfrm>
              <a:prstGeom prst="ellipse">
                <a:avLst/>
              </a:prstGeom>
              <a:solidFill>
                <a:schemeClr val="bg1"/>
              </a:solid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75DD164-BB59-D047-97F7-BF90E95F86C4}"/>
                  </a:ext>
                </a:extLst>
              </p:cNvPr>
              <p:cNvSpPr/>
              <p:nvPr/>
            </p:nvSpPr>
            <p:spPr>
              <a:xfrm>
                <a:off x="11136929" y="1239687"/>
                <a:ext cx="182880" cy="182880"/>
              </a:xfrm>
              <a:prstGeom prst="ellipse">
                <a:avLst/>
              </a:prstGeom>
              <a:solidFill>
                <a:schemeClr val="bg1"/>
              </a:solid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C5B2DDCA-F7A1-62CA-8BCC-18A534AA9D94}"/>
                  </a:ext>
                </a:extLst>
              </p:cNvPr>
              <p:cNvSpPr/>
              <p:nvPr/>
            </p:nvSpPr>
            <p:spPr>
              <a:xfrm>
                <a:off x="11154513" y="1140922"/>
                <a:ext cx="182880" cy="182880"/>
              </a:xfrm>
              <a:prstGeom prst="ellipse">
                <a:avLst/>
              </a:prstGeom>
              <a:solidFill>
                <a:schemeClr val="bg1"/>
              </a:solid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4C642F82-57D8-B07A-0302-320D4547E769}"/>
                  </a:ext>
                </a:extLst>
              </p:cNvPr>
              <p:cNvSpPr/>
              <p:nvPr/>
            </p:nvSpPr>
            <p:spPr>
              <a:xfrm>
                <a:off x="11254745" y="1406452"/>
                <a:ext cx="182880" cy="182880"/>
              </a:xfrm>
              <a:prstGeom prst="ellipse">
                <a:avLst/>
              </a:prstGeom>
              <a:solidFill>
                <a:schemeClr val="bg1"/>
              </a:solidFill>
              <a:ln w="127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09169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3BA45-F89E-1C48-FEFD-89E359ABFA61}"/>
              </a:ext>
            </a:extLst>
          </p:cNvPr>
          <p:cNvSpPr>
            <a:spLocks noGrp="1"/>
          </p:cNvSpPr>
          <p:nvPr>
            <p:ph type="title"/>
          </p:nvPr>
        </p:nvSpPr>
        <p:spPr>
          <a:xfrm>
            <a:off x="1676400" y="88525"/>
            <a:ext cx="10515600" cy="1325563"/>
          </a:xfrm>
        </p:spPr>
        <p:txBody>
          <a:bodyPr/>
          <a:lstStyle/>
          <a:p>
            <a:r>
              <a:rPr lang="en-US" b="1" dirty="0"/>
              <a:t>Rank-based taxonomy using genomics</a:t>
            </a:r>
          </a:p>
        </p:txBody>
      </p:sp>
      <p:pic>
        <p:nvPicPr>
          <p:cNvPr id="4" name="New picture">
            <a:extLst>
              <a:ext uri="{FF2B5EF4-FFF2-40B4-BE49-F238E27FC236}">
                <a16:creationId xmlns:a16="http://schemas.microsoft.com/office/drawing/2014/main" id="{BB424374-ED65-0CAA-67D0-EB53353EC8FB}"/>
              </a:ext>
            </a:extLst>
          </p:cNvPr>
          <p:cNvPicPr/>
          <p:nvPr/>
        </p:nvPicPr>
        <p:blipFill rotWithShape="1">
          <a:blip r:embed="rId2"/>
          <a:srcRect b="46854"/>
          <a:stretch/>
        </p:blipFill>
        <p:spPr>
          <a:xfrm>
            <a:off x="979588" y="1326124"/>
            <a:ext cx="10515600" cy="5064368"/>
          </a:xfrm>
          <a:prstGeom prst="rect">
            <a:avLst/>
          </a:prstGeom>
        </p:spPr>
      </p:pic>
      <p:sp>
        <p:nvSpPr>
          <p:cNvPr id="6" name="TextBox 5">
            <a:extLst>
              <a:ext uri="{FF2B5EF4-FFF2-40B4-BE49-F238E27FC236}">
                <a16:creationId xmlns:a16="http://schemas.microsoft.com/office/drawing/2014/main" id="{D47EE566-2C45-AEE1-BB9D-6A4507142490}"/>
              </a:ext>
            </a:extLst>
          </p:cNvPr>
          <p:cNvSpPr txBox="1"/>
          <p:nvPr/>
        </p:nvSpPr>
        <p:spPr>
          <a:xfrm>
            <a:off x="8604738" y="6471952"/>
            <a:ext cx="2731478" cy="338554"/>
          </a:xfrm>
          <a:prstGeom prst="rect">
            <a:avLst/>
          </a:prstGeom>
          <a:noFill/>
        </p:spPr>
        <p:txBody>
          <a:bodyPr wrap="square">
            <a:spAutoFit/>
          </a:bodyPr>
          <a:lstStyle/>
          <a:p>
            <a:pPr algn="l"/>
            <a:r>
              <a:rPr lang="en-US" sz="1600" b="0" i="0" dirty="0">
                <a:solidFill>
                  <a:srgbClr val="303030"/>
                </a:solidFill>
                <a:effectLst/>
                <a:latin typeface="Open Sans" panose="020F0502020204030204" pitchFamily="34" charset="0"/>
              </a:rPr>
              <a:t>Rodríguez-Rojas </a:t>
            </a:r>
            <a:r>
              <a:rPr lang="en-US" sz="1600" b="0" i="1" dirty="0">
                <a:solidFill>
                  <a:srgbClr val="303030"/>
                </a:solidFill>
                <a:effectLst/>
                <a:latin typeface="Open Sans" panose="020F0502020204030204" pitchFamily="34" charset="0"/>
              </a:rPr>
              <a:t>et al. </a:t>
            </a:r>
            <a:r>
              <a:rPr lang="en-US" sz="1600" b="0" i="0" dirty="0">
                <a:solidFill>
                  <a:srgbClr val="303030"/>
                </a:solidFill>
                <a:effectLst/>
                <a:latin typeface="Open Sans" panose="020F0502020204030204" pitchFamily="34" charset="0"/>
              </a:rPr>
              <a:t>2018</a:t>
            </a:r>
          </a:p>
        </p:txBody>
      </p:sp>
      <p:pic>
        <p:nvPicPr>
          <p:cNvPr id="5" name="Picture 4" descr="A close up of a logo&#10;&#10;AI-generated content may be incorrect.">
            <a:extLst>
              <a:ext uri="{FF2B5EF4-FFF2-40B4-BE49-F238E27FC236}">
                <a16:creationId xmlns:a16="http://schemas.microsoft.com/office/drawing/2014/main" id="{5D33F848-2F04-A5EF-3BF0-43C14CBA5F46}"/>
              </a:ext>
            </a:extLst>
          </p:cNvPr>
          <p:cNvPicPr>
            <a:picLocks noChangeAspect="1"/>
          </p:cNvPicPr>
          <p:nvPr/>
        </p:nvPicPr>
        <p:blipFill>
          <a:blip r:embed="rId3"/>
          <a:stretch>
            <a:fillRect/>
          </a:stretch>
        </p:blipFill>
        <p:spPr>
          <a:xfrm>
            <a:off x="1676400" y="4485620"/>
            <a:ext cx="1926453" cy="1525472"/>
          </a:xfrm>
          <a:prstGeom prst="rect">
            <a:avLst/>
          </a:prstGeom>
        </p:spPr>
      </p:pic>
    </p:spTree>
    <p:extLst>
      <p:ext uri="{BB962C8B-B14F-4D97-AF65-F5344CB8AC3E}">
        <p14:creationId xmlns:p14="http://schemas.microsoft.com/office/powerpoint/2010/main" val="2953326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1CEAD-ABDC-4E85-2BCD-8677C297D998}"/>
              </a:ext>
            </a:extLst>
          </p:cNvPr>
          <p:cNvSpPr>
            <a:spLocks noGrp="1"/>
          </p:cNvSpPr>
          <p:nvPr>
            <p:ph type="title"/>
          </p:nvPr>
        </p:nvSpPr>
        <p:spPr>
          <a:xfrm>
            <a:off x="2617177" y="139858"/>
            <a:ext cx="6957646" cy="977868"/>
          </a:xfrm>
        </p:spPr>
        <p:txBody>
          <a:bodyPr>
            <a:normAutofit fontScale="90000"/>
          </a:bodyPr>
          <a:lstStyle/>
          <a:p>
            <a:r>
              <a:rPr lang="en-US" b="1" dirty="0"/>
              <a:t>Strain-typing using genomics</a:t>
            </a:r>
          </a:p>
        </p:txBody>
      </p:sp>
      <p:pic>
        <p:nvPicPr>
          <p:cNvPr id="5" name="Content Placeholder 4">
            <a:extLst>
              <a:ext uri="{FF2B5EF4-FFF2-40B4-BE49-F238E27FC236}">
                <a16:creationId xmlns:a16="http://schemas.microsoft.com/office/drawing/2014/main" id="{C077FF8B-D375-DA5F-C5C8-7A2DBDA80C04}"/>
              </a:ext>
            </a:extLst>
          </p:cNvPr>
          <p:cNvPicPr>
            <a:picLocks noGrp="1" noChangeAspect="1"/>
          </p:cNvPicPr>
          <p:nvPr>
            <p:ph idx="1"/>
          </p:nvPr>
        </p:nvPicPr>
        <p:blipFill>
          <a:blip r:embed="rId2"/>
          <a:stretch>
            <a:fillRect/>
          </a:stretch>
        </p:blipFill>
        <p:spPr>
          <a:xfrm>
            <a:off x="732693" y="1265392"/>
            <a:ext cx="10515600" cy="4327215"/>
          </a:xfrm>
        </p:spPr>
      </p:pic>
      <p:sp>
        <p:nvSpPr>
          <p:cNvPr id="6" name="TextBox 5">
            <a:extLst>
              <a:ext uri="{FF2B5EF4-FFF2-40B4-BE49-F238E27FC236}">
                <a16:creationId xmlns:a16="http://schemas.microsoft.com/office/drawing/2014/main" id="{9673E9C4-0DF4-1186-45DC-3521A6AB538E}"/>
              </a:ext>
            </a:extLst>
          </p:cNvPr>
          <p:cNvSpPr txBox="1"/>
          <p:nvPr/>
        </p:nvSpPr>
        <p:spPr>
          <a:xfrm>
            <a:off x="982677" y="6007001"/>
            <a:ext cx="10226646" cy="461665"/>
          </a:xfrm>
          <a:prstGeom prst="rect">
            <a:avLst/>
          </a:prstGeom>
          <a:noFill/>
        </p:spPr>
        <p:txBody>
          <a:bodyPr wrap="none" rtlCol="0">
            <a:spAutoFit/>
          </a:bodyPr>
          <a:lstStyle/>
          <a:p>
            <a:r>
              <a:rPr lang="en-US" sz="2400" dirty="0" err="1"/>
              <a:t>Nextstrain</a:t>
            </a:r>
            <a:r>
              <a:rPr lang="en-US" sz="2400" dirty="0"/>
              <a:t>, </a:t>
            </a:r>
            <a:r>
              <a:rPr lang="en-US" sz="2400" dirty="0" err="1"/>
              <a:t>GenomeTrakr</a:t>
            </a:r>
            <a:r>
              <a:rPr lang="en-US" sz="2400" dirty="0"/>
              <a:t> Network … needs to be set up new for each species</a:t>
            </a:r>
          </a:p>
        </p:txBody>
      </p:sp>
      <p:sp>
        <p:nvSpPr>
          <p:cNvPr id="7" name="TextBox 6">
            <a:extLst>
              <a:ext uri="{FF2B5EF4-FFF2-40B4-BE49-F238E27FC236}">
                <a16:creationId xmlns:a16="http://schemas.microsoft.com/office/drawing/2014/main" id="{1E7371A5-7059-8E67-D5D7-6FFCEB403F51}"/>
              </a:ext>
            </a:extLst>
          </p:cNvPr>
          <p:cNvSpPr txBox="1"/>
          <p:nvPr/>
        </p:nvSpPr>
        <p:spPr>
          <a:xfrm>
            <a:off x="8949266" y="5555607"/>
            <a:ext cx="2299027" cy="369332"/>
          </a:xfrm>
          <a:prstGeom prst="rect">
            <a:avLst/>
          </a:prstGeom>
          <a:noFill/>
        </p:spPr>
        <p:txBody>
          <a:bodyPr wrap="none" rtlCol="0">
            <a:spAutoFit/>
          </a:bodyPr>
          <a:lstStyle/>
          <a:p>
            <a:r>
              <a:rPr lang="en-US" dirty="0" err="1"/>
              <a:t>Neher</a:t>
            </a:r>
            <a:r>
              <a:rPr lang="en-US" dirty="0"/>
              <a:t> &amp; Bedford 2018</a:t>
            </a:r>
          </a:p>
        </p:txBody>
      </p:sp>
    </p:spTree>
    <p:extLst>
      <p:ext uri="{BB962C8B-B14F-4D97-AF65-F5344CB8AC3E}">
        <p14:creationId xmlns:p14="http://schemas.microsoft.com/office/powerpoint/2010/main" val="64723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BFC9F-2CA2-C64B-920E-C2CB3F487EA5}"/>
              </a:ext>
            </a:extLst>
          </p:cNvPr>
          <p:cNvSpPr>
            <a:spLocks noGrp="1"/>
          </p:cNvSpPr>
          <p:nvPr>
            <p:ph type="title"/>
          </p:nvPr>
        </p:nvSpPr>
        <p:spPr/>
        <p:txBody>
          <a:bodyPr/>
          <a:lstStyle/>
          <a:p>
            <a:r>
              <a:rPr lang="en-US" b="1" dirty="0"/>
              <a:t>Bridging taxonomy and strain typing</a:t>
            </a:r>
          </a:p>
        </p:txBody>
      </p:sp>
      <p:sp>
        <p:nvSpPr>
          <p:cNvPr id="3" name="Content Placeholder 2">
            <a:extLst>
              <a:ext uri="{FF2B5EF4-FFF2-40B4-BE49-F238E27FC236}">
                <a16:creationId xmlns:a16="http://schemas.microsoft.com/office/drawing/2014/main" id="{3308EC0F-47FB-12B9-4018-F3E96C653AEE}"/>
              </a:ext>
            </a:extLst>
          </p:cNvPr>
          <p:cNvSpPr>
            <a:spLocks noGrp="1"/>
          </p:cNvSpPr>
          <p:nvPr>
            <p:ph idx="1"/>
          </p:nvPr>
        </p:nvSpPr>
        <p:spPr/>
        <p:txBody>
          <a:bodyPr/>
          <a:lstStyle/>
          <a:p>
            <a:r>
              <a:rPr lang="en-US" dirty="0"/>
              <a:t>Could we extend the use of ANI from the genus and species rank to the strain level … and </a:t>
            </a:r>
            <a:r>
              <a:rPr lang="en-US" b="1" dirty="0"/>
              <a:t>detect</a:t>
            </a:r>
            <a:r>
              <a:rPr lang="en-US" dirty="0"/>
              <a:t> outbreaks (not investigate)?</a:t>
            </a:r>
          </a:p>
          <a:p>
            <a:r>
              <a:rPr lang="en-US" dirty="0"/>
              <a:t>Yes, using the Life Identification Number (LIN) approach</a:t>
            </a:r>
          </a:p>
        </p:txBody>
      </p:sp>
    </p:spTree>
    <p:extLst>
      <p:ext uri="{BB962C8B-B14F-4D97-AF65-F5344CB8AC3E}">
        <p14:creationId xmlns:p14="http://schemas.microsoft.com/office/powerpoint/2010/main" val="383909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220</TotalTime>
  <Words>602</Words>
  <Application>Microsoft Macintosh PowerPoint</Application>
  <PresentationFormat>Widescreen</PresentationFormat>
  <Paragraphs>76</Paragraphs>
  <Slides>16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Open Sans</vt:lpstr>
      <vt:lpstr>Office Theme</vt:lpstr>
      <vt:lpstr>PowerPoint Presentation</vt:lpstr>
      <vt:lpstr>Science Fiction of Plant pathogen identification</vt:lpstr>
      <vt:lpstr>Pathogen Identification</vt:lpstr>
      <vt:lpstr>Taxonomy: identify to the genus or species rank</vt:lpstr>
      <vt:lpstr>Genome-based taxonomic identification (focus on prokaryotes)</vt:lpstr>
      <vt:lpstr>Average Nucleotide Identity (ANI)</vt:lpstr>
      <vt:lpstr>Rank-based taxonomy using genomics</vt:lpstr>
      <vt:lpstr>Strain-typing using genomics</vt:lpstr>
      <vt:lpstr>Bridging taxonomy and strain typing</vt:lpstr>
      <vt:lpstr>Taxonomic Rank-Independent Taxonomy (simplified example)</vt:lpstr>
      <vt:lpstr>Taxonomic Rank-Independent Taxonomy (simplified example)</vt:lpstr>
      <vt:lpstr>Taxonomic Rank-Independent Taxonomy (simplified example)</vt:lpstr>
      <vt:lpstr>Real example: Ralstonia solanacearum species complex bacterial wilt  species, phylotypes, sequevars …</vt:lpstr>
      <vt:lpstr>PowerPoint Presentation</vt:lpstr>
      <vt:lpstr>LINs are similar to GPS coordinates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Vinatzer, Boris</dc:creator>
  <cp:lastModifiedBy>Vinatzer, Boris</cp:lastModifiedBy>
  <cp:revision>13</cp:revision>
  <dcterms:created xsi:type="dcterms:W3CDTF">2025-07-08T21:30:12Z</dcterms:created>
  <dcterms:modified xsi:type="dcterms:W3CDTF">2025-07-31T17:58:04Z</dcterms:modified>
</cp:coreProperties>
</file>

<file path=docProps/thumbnail.jpeg>
</file>